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handoutMasterIdLst>
    <p:handoutMasterId r:id="rId26"/>
  </p:handoutMasterIdLst>
  <p:sldIdLst>
    <p:sldId id="256" r:id="rId5"/>
    <p:sldId id="257" r:id="rId6"/>
    <p:sldId id="258" r:id="rId7"/>
    <p:sldId id="277" r:id="rId8"/>
    <p:sldId id="278" r:id="rId9"/>
    <p:sldId id="279" r:id="rId10"/>
    <p:sldId id="259" r:id="rId11"/>
    <p:sldId id="260" r:id="rId12"/>
    <p:sldId id="261" r:id="rId13"/>
    <p:sldId id="263" r:id="rId14"/>
    <p:sldId id="264" r:id="rId15"/>
    <p:sldId id="275" r:id="rId16"/>
    <p:sldId id="266" r:id="rId17"/>
    <p:sldId id="276" r:id="rId18"/>
    <p:sldId id="267" r:id="rId19"/>
    <p:sldId id="274" r:id="rId20"/>
    <p:sldId id="270" r:id="rId21"/>
    <p:sldId id="273" r:id="rId22"/>
    <p:sldId id="271" r:id="rId23"/>
    <p:sldId id="272" r:id="rId24"/>
  </p:sldIdLst>
  <p:sldSz cx="9144000" cy="6858000" type="screen4x3"/>
  <p:notesSz cx="6669088" cy="9926638"/>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B3B264-6B0E-FDFB-44D1-AE066FF92D36}" v="31" dt="2025-09-08T07:38:53.881"/>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7F3F4"/>
          </a:solidFill>
        </a:fill>
      </a:tcStyle>
    </a:wholeTbl>
    <a:band2H>
      <a:tcTxStyle/>
      <a:tcStyle>
        <a:tcBdr/>
        <a:fill>
          <a:solidFill>
            <a:srgbClr val="F3F9FA"/>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rial"/>
          <a:ea typeface="Arial"/>
          <a:cs typeface="Arial"/>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rial"/>
          <a:ea typeface="Arial"/>
          <a:cs typeface="Arial"/>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179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96888"/>
          </a:xfrm>
          <a:prstGeom prst="rect">
            <a:avLst/>
          </a:prstGeom>
        </p:spPr>
        <p:txBody>
          <a:bodyPr vert="horz" lIns="91440" tIns="45720" rIns="91440" bIns="45720" rtlCol="0"/>
          <a:lstStyle>
            <a:lvl1pPr algn="r">
              <a:defRPr sz="1200"/>
            </a:lvl1pPr>
          </a:lstStyle>
          <a:p>
            <a:fld id="{F0A3E132-F564-4A18-9AE5-078CAC04471A}" type="datetimeFigureOut">
              <a:rPr lang="en-GB" smtClean="0"/>
              <a:t>24/09/2025</a:t>
            </a:fld>
            <a:endParaRPr lang="en-GB"/>
          </a:p>
        </p:txBody>
      </p:sp>
      <p:sp>
        <p:nvSpPr>
          <p:cNvPr id="4" name="Footer Placeholder 3"/>
          <p:cNvSpPr>
            <a:spLocks noGrp="1"/>
          </p:cNvSpPr>
          <p:nvPr>
            <p:ph type="ftr" sz="quarter" idx="2"/>
          </p:nvPr>
        </p:nvSpPr>
        <p:spPr>
          <a:xfrm>
            <a:off x="0" y="9429750"/>
            <a:ext cx="288925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429750"/>
            <a:ext cx="2889250" cy="496888"/>
          </a:xfrm>
          <a:prstGeom prst="rect">
            <a:avLst/>
          </a:prstGeom>
        </p:spPr>
        <p:txBody>
          <a:bodyPr vert="horz" lIns="91440" tIns="45720" rIns="91440" bIns="45720" rtlCol="0" anchor="b"/>
          <a:lstStyle>
            <a:lvl1pPr algn="r">
              <a:defRPr sz="1200"/>
            </a:lvl1pPr>
          </a:lstStyle>
          <a:p>
            <a:fld id="{7224ABD6-3B1D-4075-BB68-2F5DA68A605C}" type="slidenum">
              <a:rPr lang="en-GB" smtClean="0"/>
              <a:t>‹#›</a:t>
            </a:fld>
            <a:endParaRPr lang="en-GB"/>
          </a:p>
        </p:txBody>
      </p:sp>
    </p:spTree>
    <p:extLst>
      <p:ext uri="{BB962C8B-B14F-4D97-AF65-F5344CB8AC3E}">
        <p14:creationId xmlns:p14="http://schemas.microsoft.com/office/powerpoint/2010/main" val="20254320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Shape 17"/>
          <p:cNvSpPr>
            <a:spLocks noGrp="1" noRot="1" noChangeAspect="1"/>
          </p:cNvSpPr>
          <p:nvPr>
            <p:ph type="sldImg"/>
          </p:nvPr>
        </p:nvSpPr>
        <p:spPr>
          <a:xfrm>
            <a:off x="854075" y="744538"/>
            <a:ext cx="4960938" cy="3722687"/>
          </a:xfrm>
          <a:prstGeom prst="rect">
            <a:avLst/>
          </a:prstGeom>
        </p:spPr>
        <p:txBody>
          <a:bodyPr/>
          <a:lstStyle/>
          <a:p>
            <a:endParaRPr/>
          </a:p>
        </p:txBody>
      </p:sp>
      <p:sp>
        <p:nvSpPr>
          <p:cNvPr id="18" name="Shape 18"/>
          <p:cNvSpPr>
            <a:spLocks noGrp="1"/>
          </p:cNvSpPr>
          <p:nvPr>
            <p:ph type="body" sz="quarter" idx="1"/>
          </p:nvPr>
        </p:nvSpPr>
        <p:spPr>
          <a:xfrm>
            <a:off x="889212" y="4715153"/>
            <a:ext cx="4890665" cy="4466987"/>
          </a:xfrm>
          <a:prstGeom prst="rect">
            <a:avLst/>
          </a:prstGeom>
        </p:spPr>
        <p:txBody>
          <a:bodyPr/>
          <a:lstStyle/>
          <a:p>
            <a:endParaRPr/>
          </a:p>
        </p:txBody>
      </p:sp>
    </p:spTree>
    <p:extLst>
      <p:ext uri="{BB962C8B-B14F-4D97-AF65-F5344CB8AC3E}">
        <p14:creationId xmlns:p14="http://schemas.microsoft.com/office/powerpoint/2010/main" val="1093362943"/>
      </p:ext>
    </p:extLst>
  </p:cSld>
  <p:clrMap bg1="lt1" tx1="dk1" bg2="lt2" tx2="dk2" accent1="accent1" accent2="accent2" accent3="accent3" accent4="accent4" accent5="accent5" accent6="accent6" hlink="hlink" folHlink="folHlink"/>
  <p:notesStyle>
    <a:lvl1pPr latinLnBrk="0">
      <a:spcBef>
        <a:spcPts val="400"/>
      </a:spcBef>
      <a:defRPr sz="1200">
        <a:latin typeface="+mj-lt"/>
        <a:ea typeface="+mj-ea"/>
        <a:cs typeface="+mj-cs"/>
        <a:sym typeface="Calibri"/>
      </a:defRPr>
    </a:lvl1pPr>
    <a:lvl2pPr indent="228600" latinLnBrk="0">
      <a:spcBef>
        <a:spcPts val="400"/>
      </a:spcBef>
      <a:defRPr sz="1200">
        <a:latin typeface="+mj-lt"/>
        <a:ea typeface="+mj-ea"/>
        <a:cs typeface="+mj-cs"/>
        <a:sym typeface="Calibri"/>
      </a:defRPr>
    </a:lvl2pPr>
    <a:lvl3pPr indent="457200" latinLnBrk="0">
      <a:spcBef>
        <a:spcPts val="400"/>
      </a:spcBef>
      <a:defRPr sz="1200">
        <a:latin typeface="+mj-lt"/>
        <a:ea typeface="+mj-ea"/>
        <a:cs typeface="+mj-cs"/>
        <a:sym typeface="Calibri"/>
      </a:defRPr>
    </a:lvl3pPr>
    <a:lvl4pPr indent="685800" latinLnBrk="0">
      <a:spcBef>
        <a:spcPts val="400"/>
      </a:spcBef>
      <a:defRPr sz="1200">
        <a:latin typeface="+mj-lt"/>
        <a:ea typeface="+mj-ea"/>
        <a:cs typeface="+mj-cs"/>
        <a:sym typeface="Calibri"/>
      </a:defRPr>
    </a:lvl4pPr>
    <a:lvl5pPr indent="914400" latinLnBrk="0">
      <a:spcBef>
        <a:spcPts val="400"/>
      </a:spcBef>
      <a:defRPr sz="1200">
        <a:latin typeface="+mj-lt"/>
        <a:ea typeface="+mj-ea"/>
        <a:cs typeface="+mj-cs"/>
        <a:sym typeface="Calibri"/>
      </a:defRPr>
    </a:lvl5pPr>
    <a:lvl6pPr indent="1143000" latinLnBrk="0">
      <a:spcBef>
        <a:spcPts val="400"/>
      </a:spcBef>
      <a:defRPr sz="1200">
        <a:latin typeface="+mj-lt"/>
        <a:ea typeface="+mj-ea"/>
        <a:cs typeface="+mj-cs"/>
        <a:sym typeface="Calibri"/>
      </a:defRPr>
    </a:lvl6pPr>
    <a:lvl7pPr indent="1371600" latinLnBrk="0">
      <a:spcBef>
        <a:spcPts val="400"/>
      </a:spcBef>
      <a:defRPr sz="1200">
        <a:latin typeface="+mj-lt"/>
        <a:ea typeface="+mj-ea"/>
        <a:cs typeface="+mj-cs"/>
        <a:sym typeface="Calibri"/>
      </a:defRPr>
    </a:lvl7pPr>
    <a:lvl8pPr indent="1600200" latinLnBrk="0">
      <a:spcBef>
        <a:spcPts val="400"/>
      </a:spcBef>
      <a:defRPr sz="1200">
        <a:latin typeface="+mj-lt"/>
        <a:ea typeface="+mj-ea"/>
        <a:cs typeface="+mj-cs"/>
        <a:sym typeface="Calibri"/>
      </a:defRPr>
    </a:lvl8pPr>
    <a:lvl9pPr indent="1828800" latinLnBrk="0">
      <a:spcBef>
        <a:spcPts val="400"/>
      </a:spcBef>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6609893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7555849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4313283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52436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457200" y="92074"/>
            <a:ext cx="8229600" cy="150812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rIns="45719" anchor="ctr"/>
          <a:lstStyle/>
          <a:p>
            <a:r>
              <a:t>Title Text</a:t>
            </a:r>
          </a:p>
        </p:txBody>
      </p:sp>
      <p:sp>
        <p:nvSpPr>
          <p:cNvPr id="3" name="Body Level One…"/>
          <p:cNvSpPr txBox="1">
            <a:spLocks noGrp="1"/>
          </p:cNvSpPr>
          <p:nvPr>
            <p:ph type="body" idx="1"/>
          </p:nvPr>
        </p:nvSpPr>
        <p:spPr>
          <a:xfrm>
            <a:off x="457200" y="1600200"/>
            <a:ext cx="8229600" cy="5257800"/>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rIns="45719"/>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8384892" y="6245225"/>
            <a:ext cx="301909" cy="288824"/>
          </a:xfrm>
          <a:prstGeom prst="rect">
            <a:avLst/>
          </a:prstGeom>
          <a:ln w="12700">
            <a:miter lim="400000"/>
          </a:ln>
        </p:spPr>
        <p:txBody>
          <a:bodyPr wrap="none" lIns="45719" rIns="45719">
            <a:spAutoFit/>
          </a:bodyPr>
          <a:lstStyle>
            <a:lvl1pPr algn="r">
              <a:defRPr sz="14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Lst>
  <p:transition spd="med"/>
  <p:txStyles>
    <p:titleStyle>
      <a:lvl1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1pPr>
      <a:lvl2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2pPr>
      <a:lvl3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3pPr>
      <a:lvl4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4pPr>
      <a:lvl5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5pPr>
      <a:lvl6pPr marL="0" marR="0" indent="4572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6pPr>
      <a:lvl7pPr marL="0" marR="0" indent="9144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7pPr>
      <a:lvl8pPr marL="0" marR="0" indent="13716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8pPr>
      <a:lvl9pPr marL="0" marR="0" indent="18288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9pPr>
    </p:titleStyle>
    <p:bodyStyle>
      <a:lvl1pPr marL="342900" marR="0" indent="-342900" algn="l" defTabSz="914400" rtl="0" latinLnBrk="0">
        <a:lnSpc>
          <a:spcPct val="100000"/>
        </a:lnSpc>
        <a:spcBef>
          <a:spcPts val="700"/>
        </a:spcBef>
        <a:spcAft>
          <a:spcPts val="0"/>
        </a:spcAft>
        <a:buClrTx/>
        <a:buSzPct val="100000"/>
        <a:buFontTx/>
        <a:buChar char="»"/>
        <a:tabLst/>
        <a:defRPr sz="3200" b="0" i="0" u="none" strike="noStrike" cap="none" spc="0" baseline="0">
          <a:solidFill>
            <a:srgbClr val="000000"/>
          </a:solidFill>
          <a:uFillTx/>
          <a:latin typeface="Arial"/>
          <a:ea typeface="Arial"/>
          <a:cs typeface="Arial"/>
          <a:sym typeface="Arial"/>
        </a:defRPr>
      </a:lvl1pPr>
      <a:lvl2pPr marL="783771" marR="0" indent="-326571" algn="l" defTabSz="914400" rtl="0" latinLnBrk="0">
        <a:lnSpc>
          <a:spcPct val="100000"/>
        </a:lnSpc>
        <a:spcBef>
          <a:spcPts val="700"/>
        </a:spcBef>
        <a:spcAft>
          <a:spcPts val="0"/>
        </a:spcAft>
        <a:buClrTx/>
        <a:buSzPct val="100000"/>
        <a:buFontTx/>
        <a:buChar char="–"/>
        <a:tabLst/>
        <a:defRPr sz="3200" b="0" i="0" u="none" strike="noStrike" cap="none" spc="0" baseline="0">
          <a:solidFill>
            <a:srgbClr val="000000"/>
          </a:solidFill>
          <a:uFillTx/>
          <a:latin typeface="Arial"/>
          <a:ea typeface="Arial"/>
          <a:cs typeface="Arial"/>
          <a:sym typeface="Arial"/>
        </a:defRPr>
      </a:lvl2pPr>
      <a:lvl3pPr marL="1219200" marR="0" indent="-304800" algn="l" defTabSz="914400" rtl="0" latinLnBrk="0">
        <a:lnSpc>
          <a:spcPct val="100000"/>
        </a:lnSpc>
        <a:spcBef>
          <a:spcPts val="700"/>
        </a:spcBef>
        <a:spcAft>
          <a:spcPts val="0"/>
        </a:spcAft>
        <a:buClrTx/>
        <a:buSzPct val="100000"/>
        <a:buFontTx/>
        <a:buChar char="•"/>
        <a:tabLst/>
        <a:defRPr sz="3200" b="0" i="0" u="none" strike="noStrike" cap="none" spc="0" baseline="0">
          <a:solidFill>
            <a:srgbClr val="000000"/>
          </a:solidFill>
          <a:uFillTx/>
          <a:latin typeface="Arial"/>
          <a:ea typeface="Arial"/>
          <a:cs typeface="Arial"/>
          <a:sym typeface="Arial"/>
        </a:defRPr>
      </a:lvl3pPr>
      <a:lvl4pPr marL="1737360" marR="0" indent="-365760" algn="l" defTabSz="914400" rtl="0" latinLnBrk="0">
        <a:lnSpc>
          <a:spcPct val="100000"/>
        </a:lnSpc>
        <a:spcBef>
          <a:spcPts val="700"/>
        </a:spcBef>
        <a:spcAft>
          <a:spcPts val="0"/>
        </a:spcAft>
        <a:buClrTx/>
        <a:buSzPct val="100000"/>
        <a:buFontTx/>
        <a:buChar char="–"/>
        <a:tabLst/>
        <a:defRPr sz="3200" b="0" i="0" u="none" strike="noStrike" cap="none" spc="0" baseline="0">
          <a:solidFill>
            <a:srgbClr val="000000"/>
          </a:solidFill>
          <a:uFillTx/>
          <a:latin typeface="Arial"/>
          <a:ea typeface="Arial"/>
          <a:cs typeface="Arial"/>
          <a:sym typeface="Arial"/>
        </a:defRPr>
      </a:lvl4pPr>
      <a:lvl5pPr marL="2235200" marR="0" indent="-406400" algn="l" defTabSz="914400" rtl="0" latinLnBrk="0">
        <a:lnSpc>
          <a:spcPct val="100000"/>
        </a:lnSpc>
        <a:spcBef>
          <a:spcPts val="700"/>
        </a:spcBef>
        <a:spcAft>
          <a:spcPts val="0"/>
        </a:spcAft>
        <a:buClrTx/>
        <a:buSzPct val="100000"/>
        <a:buFontTx/>
        <a:buChar char="»"/>
        <a:tabLst/>
        <a:defRPr sz="3200" b="0" i="0" u="none" strike="noStrike" cap="none" spc="0" baseline="0">
          <a:solidFill>
            <a:srgbClr val="000000"/>
          </a:solidFill>
          <a:uFillTx/>
          <a:latin typeface="Arial"/>
          <a:ea typeface="Arial"/>
          <a:cs typeface="Arial"/>
          <a:sym typeface="Arial"/>
        </a:defRPr>
      </a:lvl5pPr>
      <a:lvl6pPr marL="2692400" marR="0" indent="-406400" algn="l" defTabSz="914400" rtl="0" latinLnBrk="0">
        <a:lnSpc>
          <a:spcPct val="100000"/>
        </a:lnSpc>
        <a:spcBef>
          <a:spcPts val="700"/>
        </a:spcBef>
        <a:spcAft>
          <a:spcPts val="0"/>
        </a:spcAft>
        <a:buClrTx/>
        <a:buSzPct val="100000"/>
        <a:buFontTx/>
        <a:buChar char=""/>
        <a:tabLst/>
        <a:defRPr sz="3200" b="0" i="0" u="none" strike="noStrike" cap="none" spc="0" baseline="0">
          <a:solidFill>
            <a:srgbClr val="000000"/>
          </a:solidFill>
          <a:uFillTx/>
          <a:latin typeface="Arial"/>
          <a:ea typeface="Arial"/>
          <a:cs typeface="Arial"/>
          <a:sym typeface="Arial"/>
        </a:defRPr>
      </a:lvl6pPr>
      <a:lvl7pPr marL="3149600" marR="0" indent="-406400" algn="l" defTabSz="914400" rtl="0" latinLnBrk="0">
        <a:lnSpc>
          <a:spcPct val="100000"/>
        </a:lnSpc>
        <a:spcBef>
          <a:spcPts val="700"/>
        </a:spcBef>
        <a:spcAft>
          <a:spcPts val="0"/>
        </a:spcAft>
        <a:buClrTx/>
        <a:buSzPct val="100000"/>
        <a:buFontTx/>
        <a:buChar char=""/>
        <a:tabLst/>
        <a:defRPr sz="3200" b="0" i="0" u="none" strike="noStrike" cap="none" spc="0" baseline="0">
          <a:solidFill>
            <a:srgbClr val="000000"/>
          </a:solidFill>
          <a:uFillTx/>
          <a:latin typeface="Arial"/>
          <a:ea typeface="Arial"/>
          <a:cs typeface="Arial"/>
          <a:sym typeface="Arial"/>
        </a:defRPr>
      </a:lvl7pPr>
      <a:lvl8pPr marL="3606800" marR="0" indent="-406400" algn="l" defTabSz="914400" rtl="0" latinLnBrk="0">
        <a:lnSpc>
          <a:spcPct val="100000"/>
        </a:lnSpc>
        <a:spcBef>
          <a:spcPts val="700"/>
        </a:spcBef>
        <a:spcAft>
          <a:spcPts val="0"/>
        </a:spcAft>
        <a:buClrTx/>
        <a:buSzPct val="100000"/>
        <a:buFontTx/>
        <a:buChar char=""/>
        <a:tabLst/>
        <a:defRPr sz="3200" b="0" i="0" u="none" strike="noStrike" cap="none" spc="0" baseline="0">
          <a:solidFill>
            <a:srgbClr val="000000"/>
          </a:solidFill>
          <a:uFillTx/>
          <a:latin typeface="Arial"/>
          <a:ea typeface="Arial"/>
          <a:cs typeface="Arial"/>
          <a:sym typeface="Arial"/>
        </a:defRPr>
      </a:lvl8pPr>
      <a:lvl9pPr marL="4064000" marR="0" indent="-406400" algn="l" defTabSz="914400" rtl="0" latinLnBrk="0">
        <a:lnSpc>
          <a:spcPct val="100000"/>
        </a:lnSpc>
        <a:spcBef>
          <a:spcPts val="700"/>
        </a:spcBef>
        <a:spcAft>
          <a:spcPts val="0"/>
        </a:spcAft>
        <a:buClrTx/>
        <a:buSzPct val="100000"/>
        <a:buFontTx/>
        <a:buChar char=""/>
        <a:tabLst/>
        <a:defRPr sz="3200" b="0" i="0" u="none" strike="noStrike" cap="none" spc="0" baseline="0">
          <a:solidFill>
            <a:srgbClr val="000000"/>
          </a:solidFill>
          <a:uFillTx/>
          <a:latin typeface="Arial"/>
          <a:ea typeface="Arial"/>
          <a:cs typeface="Arial"/>
          <a:sym typeface="Arial"/>
        </a:defRPr>
      </a:lvl9pPr>
    </p:bodyStyle>
    <p:otherStyle>
      <a:lvl1pPr marL="0" marR="0" indent="0" algn="r" defTabSz="914400" rtl="0" latinLnBrk="0">
        <a:lnSpc>
          <a:spcPct val="100000"/>
        </a:lnSpc>
        <a:spcBef>
          <a:spcPts val="0"/>
        </a:spcBef>
        <a:spcAft>
          <a:spcPts val="0"/>
        </a:spcAft>
        <a:buClrTx/>
        <a:buSzTx/>
        <a:buFontTx/>
        <a:buNone/>
        <a:tabLst/>
        <a:defRPr sz="1400" b="0" i="0" u="none" strike="noStrike" cap="none" spc="0" baseline="0">
          <a:solidFill>
            <a:schemeClr val="tx1"/>
          </a:solidFill>
          <a:uFillTx/>
          <a:latin typeface="+mn-lt"/>
          <a:ea typeface="+mn-ea"/>
          <a:cs typeface="+mn-cs"/>
          <a:sym typeface="Arial"/>
        </a:defRPr>
      </a:lvl1pPr>
      <a:lvl2pPr marL="0" marR="0" indent="457200" algn="r" defTabSz="914400" rtl="0" latinLnBrk="0">
        <a:lnSpc>
          <a:spcPct val="100000"/>
        </a:lnSpc>
        <a:spcBef>
          <a:spcPts val="0"/>
        </a:spcBef>
        <a:spcAft>
          <a:spcPts val="0"/>
        </a:spcAft>
        <a:buClrTx/>
        <a:buSzTx/>
        <a:buFontTx/>
        <a:buNone/>
        <a:tabLst/>
        <a:defRPr sz="1400" b="0" i="0" u="none" strike="noStrike" cap="none" spc="0" baseline="0">
          <a:solidFill>
            <a:schemeClr val="tx1"/>
          </a:solidFill>
          <a:uFillTx/>
          <a:latin typeface="+mn-lt"/>
          <a:ea typeface="+mn-ea"/>
          <a:cs typeface="+mn-cs"/>
          <a:sym typeface="Arial"/>
        </a:defRPr>
      </a:lvl2pPr>
      <a:lvl3pPr marL="0" marR="0" indent="914400" algn="r" defTabSz="914400" rtl="0" latinLnBrk="0">
        <a:lnSpc>
          <a:spcPct val="100000"/>
        </a:lnSpc>
        <a:spcBef>
          <a:spcPts val="0"/>
        </a:spcBef>
        <a:spcAft>
          <a:spcPts val="0"/>
        </a:spcAft>
        <a:buClrTx/>
        <a:buSzTx/>
        <a:buFontTx/>
        <a:buNone/>
        <a:tabLst/>
        <a:defRPr sz="1400" b="0" i="0" u="none" strike="noStrike" cap="none" spc="0" baseline="0">
          <a:solidFill>
            <a:schemeClr val="tx1"/>
          </a:solidFill>
          <a:uFillTx/>
          <a:latin typeface="+mn-lt"/>
          <a:ea typeface="+mn-ea"/>
          <a:cs typeface="+mn-cs"/>
          <a:sym typeface="Arial"/>
        </a:defRPr>
      </a:lvl3pPr>
      <a:lvl4pPr marL="0" marR="0" indent="1371600" algn="r" defTabSz="914400" rtl="0" latinLnBrk="0">
        <a:lnSpc>
          <a:spcPct val="100000"/>
        </a:lnSpc>
        <a:spcBef>
          <a:spcPts val="0"/>
        </a:spcBef>
        <a:spcAft>
          <a:spcPts val="0"/>
        </a:spcAft>
        <a:buClrTx/>
        <a:buSzTx/>
        <a:buFontTx/>
        <a:buNone/>
        <a:tabLst/>
        <a:defRPr sz="1400" b="0" i="0" u="none" strike="noStrike" cap="none" spc="0" baseline="0">
          <a:solidFill>
            <a:schemeClr val="tx1"/>
          </a:solidFill>
          <a:uFillTx/>
          <a:latin typeface="+mn-lt"/>
          <a:ea typeface="+mn-ea"/>
          <a:cs typeface="+mn-cs"/>
          <a:sym typeface="Arial"/>
        </a:defRPr>
      </a:lvl4pPr>
      <a:lvl5pPr marL="0" marR="0" indent="1828800" algn="r" defTabSz="914400" rtl="0" latinLnBrk="0">
        <a:lnSpc>
          <a:spcPct val="100000"/>
        </a:lnSpc>
        <a:spcBef>
          <a:spcPts val="0"/>
        </a:spcBef>
        <a:spcAft>
          <a:spcPts val="0"/>
        </a:spcAft>
        <a:buClrTx/>
        <a:buSzTx/>
        <a:buFontTx/>
        <a:buNone/>
        <a:tabLst/>
        <a:defRPr sz="1400" b="0" i="0" u="none" strike="noStrike" cap="none" spc="0" baseline="0">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400" b="0" i="0" u="none" strike="noStrike" cap="none" spc="0" baseline="0">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400" b="0" i="0" u="none" strike="noStrike" cap="none" spc="0" baseline="0">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400" b="0" i="0" u="none" strike="noStrike" cap="none" spc="0" baseline="0">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4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saferinternet.org.uk/guide-and-resource/parents-and-carers"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www.nspcc.org.uk/keeping-children-safe/online-safety/"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hiterosemaths.com/parent-resources" TargetMode="External"/><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hyperlink" Target="http://www.st-petersce.co.uk/"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Year 6 Parents’ Meeting Monday 9th September 2019"/>
          <p:cNvSpPr txBox="1">
            <a:spLocks noGrp="1"/>
          </p:cNvSpPr>
          <p:nvPr>
            <p:ph type="title" idx="4294967295"/>
          </p:nvPr>
        </p:nvSpPr>
        <p:spPr>
          <a:xfrm>
            <a:off x="755650" y="692150"/>
            <a:ext cx="7772400" cy="1470025"/>
          </a:xfrm>
          <a:prstGeom prst="rect">
            <a:avLst/>
          </a:prstGeom>
        </p:spPr>
        <p:txBody>
          <a:bodyPr lIns="45719" tIns="45720" rIns="45719" bIns="45720" anchor="ctr">
            <a:normAutofit/>
          </a:bodyPr>
          <a:lstStyle/>
          <a:p>
            <a:pPr>
              <a:defRPr b="1">
                <a:latin typeface="SassoonCRInfantMedium"/>
                <a:ea typeface="SassoonCRInfantMedium"/>
                <a:cs typeface="SassoonCRInfantMedium"/>
                <a:sym typeface="SassoonCRInfantMedium"/>
              </a:defRPr>
            </a:pPr>
            <a:r>
              <a:rPr dirty="0">
                <a:latin typeface="NTFPrintfk"/>
              </a:rPr>
              <a:t>Year 6 Parents’ Meeting</a:t>
            </a:r>
            <a:br>
              <a:rPr dirty="0">
                <a:latin typeface="NTFPrintfk" panose="03000400000000000000" pitchFamily="66" charset="0"/>
              </a:rPr>
            </a:br>
            <a:r>
              <a:rPr lang="en-GB" sz="2800" dirty="0">
                <a:latin typeface="NTFPrintfk"/>
              </a:rPr>
              <a:t>2025</a:t>
            </a:r>
            <a:endParaRPr sz="2800" dirty="0">
              <a:latin typeface="NTFPrintfk" panose="03000400000000000000" pitchFamily="66" charset="0"/>
            </a:endParaRPr>
          </a:p>
        </p:txBody>
      </p:sp>
      <p:pic>
        <p:nvPicPr>
          <p:cNvPr id="21" name="newlogobitmap" descr="newlogobitmap"/>
          <p:cNvPicPr>
            <a:picLocks noChangeAspect="1"/>
          </p:cNvPicPr>
          <p:nvPr/>
        </p:nvPicPr>
        <p:blipFill>
          <a:blip r:embed="rId2"/>
          <a:stretch>
            <a:fillRect/>
          </a:stretch>
        </p:blipFill>
        <p:spPr>
          <a:xfrm>
            <a:off x="2987675" y="2492375"/>
            <a:ext cx="3340100" cy="3816350"/>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Welcome to Year6"/>
          <p:cNvSpPr txBox="1">
            <a:spLocks noGrp="1"/>
          </p:cNvSpPr>
          <p:nvPr>
            <p:ph type="title" idx="4294967295"/>
          </p:nvPr>
        </p:nvSpPr>
        <p:spPr>
          <a:xfrm>
            <a:off x="446087" y="115887"/>
            <a:ext cx="8229601" cy="1143001"/>
          </a:xfrm>
          <a:prstGeom prst="rect">
            <a:avLst/>
          </a:prstGeom>
        </p:spPr>
        <p:txBody>
          <a:bodyPr>
            <a:normAutofit/>
          </a:bodyPr>
          <a:lstStyle>
            <a:lvl1pPr>
              <a:defRPr>
                <a:latin typeface="SassoonCRInfant"/>
                <a:ea typeface="SassoonCRInfant"/>
                <a:cs typeface="SassoonCRInfant"/>
                <a:sym typeface="SassoonCRInfant"/>
              </a:defRPr>
            </a:lvl1pPr>
          </a:lstStyle>
          <a:p>
            <a:r>
              <a:rPr b="1">
                <a:latin typeface="NTFPrintfk" panose="03000400000000000000" pitchFamily="66" charset="0"/>
              </a:rPr>
              <a:t>Welcome to Year</a:t>
            </a:r>
            <a:r>
              <a:rPr lang="en-US" b="1">
                <a:latin typeface="NTFPrintfk" panose="03000400000000000000" pitchFamily="66" charset="0"/>
              </a:rPr>
              <a:t> </a:t>
            </a:r>
            <a:r>
              <a:rPr b="1">
                <a:latin typeface="NTFPrintfk" panose="03000400000000000000" pitchFamily="66" charset="0"/>
              </a:rPr>
              <a:t>6</a:t>
            </a:r>
          </a:p>
        </p:txBody>
      </p:sp>
      <p:sp>
        <p:nvSpPr>
          <p:cNvPr id="24" name="Who we are…"/>
          <p:cNvSpPr txBox="1">
            <a:spLocks noGrp="1"/>
          </p:cNvSpPr>
          <p:nvPr>
            <p:ph type="body" sz="quarter" idx="4294967295"/>
          </p:nvPr>
        </p:nvSpPr>
        <p:spPr>
          <a:xfrm>
            <a:off x="667543" y="862806"/>
            <a:ext cx="7786688" cy="792163"/>
          </a:xfrm>
          <a:prstGeom prst="rect">
            <a:avLst/>
          </a:prstGeom>
        </p:spPr>
        <p:txBody>
          <a:bodyPr>
            <a:normAutofit/>
          </a:bodyPr>
          <a:lstStyle>
            <a:lvl1pPr algn="ctr">
              <a:spcBef>
                <a:spcPts val="600"/>
              </a:spcBef>
              <a:buSzTx/>
              <a:buNone/>
              <a:defRPr sz="2800" u="sng">
                <a:latin typeface="SassoonCRInfant"/>
                <a:ea typeface="SassoonCRInfant"/>
                <a:cs typeface="SassoonCRInfant"/>
                <a:sym typeface="SassoonCRInfant"/>
              </a:defRPr>
            </a:lvl1pPr>
          </a:lstStyle>
          <a:p>
            <a:r>
              <a:rPr b="1">
                <a:latin typeface="NTFPrintfk" panose="03000400000000000000" pitchFamily="66" charset="0"/>
              </a:rPr>
              <a:t>Who we are…</a:t>
            </a:r>
          </a:p>
        </p:txBody>
      </p:sp>
      <p:sp>
        <p:nvSpPr>
          <p:cNvPr id="25" name="6B…"/>
          <p:cNvSpPr txBox="1"/>
          <p:nvPr/>
        </p:nvSpPr>
        <p:spPr>
          <a:xfrm>
            <a:off x="235806" y="1695450"/>
            <a:ext cx="4265857" cy="4388381"/>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45719" tIns="45720" rIns="45719" bIns="45720" anchor="t">
            <a:spAutoFit/>
          </a:bodyPr>
          <a:lstStyle/>
          <a:p>
            <a:pPr>
              <a:spcBef>
                <a:spcPts val="1900"/>
              </a:spcBef>
              <a:defRPr sz="3200" b="1">
                <a:latin typeface="SassoonCRInfant"/>
                <a:ea typeface="SassoonCRInfant"/>
                <a:cs typeface="SassoonCRInfant"/>
                <a:sym typeface="SassoonCRInfant"/>
              </a:defRPr>
            </a:pPr>
            <a:r>
              <a:rPr lang="en-GB" dirty="0">
                <a:latin typeface="NTFPrintfk"/>
              </a:rPr>
              <a:t>6T</a:t>
            </a:r>
            <a:endParaRPr lang="en-GB" dirty="0">
              <a:latin typeface="NTFPrintfk" panose="03000400000000000000" pitchFamily="66" charset="0"/>
            </a:endParaRPr>
          </a:p>
          <a:p>
            <a:pPr>
              <a:spcBef>
                <a:spcPts val="1900"/>
              </a:spcBef>
              <a:defRPr sz="3200" u="sng">
                <a:latin typeface="SassoonCRInfant"/>
                <a:ea typeface="SassoonCRInfant"/>
                <a:cs typeface="SassoonCRInfant"/>
                <a:sym typeface="SassoonCRInfant"/>
              </a:defRPr>
            </a:pPr>
            <a:r>
              <a:rPr sz="2400" dirty="0">
                <a:latin typeface="NTFPrintfk"/>
              </a:rPr>
              <a:t>Teaching staff</a:t>
            </a:r>
          </a:p>
          <a:p>
            <a:pPr>
              <a:spcBef>
                <a:spcPts val="1900"/>
              </a:spcBef>
              <a:defRPr sz="3200">
                <a:latin typeface="SassoonCRInfant"/>
                <a:ea typeface="SassoonCRInfant"/>
                <a:cs typeface="SassoonCRInfant"/>
                <a:sym typeface="SassoonCRInfant"/>
              </a:defRPr>
            </a:pPr>
            <a:r>
              <a:rPr lang="en-US" sz="2400" b="1" dirty="0" err="1">
                <a:latin typeface="NTFPrintfk"/>
              </a:rPr>
              <a:t>Mr</a:t>
            </a:r>
            <a:r>
              <a:rPr lang="en-US" sz="2400" b="1" dirty="0">
                <a:latin typeface="NTFPrintfk"/>
              </a:rPr>
              <a:t> Thomas</a:t>
            </a:r>
            <a:endParaRPr lang="en-US" sz="2400" b="1" dirty="0">
              <a:latin typeface="NTFPrintfk" panose="03000400000000000000" pitchFamily="66" charset="0"/>
            </a:endParaRPr>
          </a:p>
          <a:p>
            <a:pPr>
              <a:spcBef>
                <a:spcPts val="1900"/>
              </a:spcBef>
              <a:defRPr sz="3200">
                <a:latin typeface="SassoonCRInfant"/>
                <a:ea typeface="SassoonCRInfant"/>
                <a:cs typeface="SassoonCRInfant"/>
                <a:sym typeface="SassoonCRInfant"/>
              </a:defRPr>
            </a:pPr>
            <a:r>
              <a:rPr lang="en-US" sz="2400" b="1" dirty="0" err="1">
                <a:latin typeface="NTFPrintfk"/>
              </a:rPr>
              <a:t>Mrs</a:t>
            </a:r>
            <a:r>
              <a:rPr lang="en-US" sz="2400" b="1" dirty="0">
                <a:latin typeface="NTFPrintfk"/>
              </a:rPr>
              <a:t> Rigby</a:t>
            </a:r>
            <a:endParaRPr sz="2400" b="1" dirty="0">
              <a:latin typeface="NTFPrintfk"/>
            </a:endParaRPr>
          </a:p>
          <a:p>
            <a:pPr>
              <a:spcBef>
                <a:spcPts val="1900"/>
              </a:spcBef>
              <a:defRPr sz="3200">
                <a:latin typeface="SassoonCRInfant"/>
                <a:ea typeface="SassoonCRInfant"/>
                <a:cs typeface="SassoonCRInfant"/>
                <a:sym typeface="SassoonCRInfant"/>
              </a:defRPr>
            </a:pPr>
            <a:r>
              <a:rPr lang="en-US" sz="2400" dirty="0">
                <a:latin typeface="NTFPrintfk"/>
              </a:rPr>
              <a:t>Mr. Jarrett (French, Music alternate Weds pm)</a:t>
            </a:r>
          </a:p>
          <a:p>
            <a:pPr>
              <a:spcBef>
                <a:spcPts val="1900"/>
              </a:spcBef>
              <a:defRPr sz="3200">
                <a:latin typeface="SassoonCRInfant"/>
                <a:ea typeface="SassoonCRInfant"/>
                <a:cs typeface="SassoonCRInfant"/>
                <a:sym typeface="SassoonCRInfant"/>
              </a:defRPr>
            </a:pPr>
            <a:r>
              <a:rPr lang="en-US" sz="2400" dirty="0">
                <a:latin typeface="NTFPrintfk"/>
              </a:rPr>
              <a:t>Mrs. Onions (Computing alternate Weds)</a:t>
            </a:r>
            <a:endParaRPr sz="2400" dirty="0">
              <a:latin typeface="NTFPrintfk"/>
            </a:endParaRPr>
          </a:p>
        </p:txBody>
      </p:sp>
      <p:sp>
        <p:nvSpPr>
          <p:cNvPr id="26" name="6W…"/>
          <p:cNvSpPr txBox="1"/>
          <p:nvPr/>
        </p:nvSpPr>
        <p:spPr>
          <a:xfrm>
            <a:off x="4642340" y="1695450"/>
            <a:ext cx="4299438" cy="641201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45719" tIns="45720" rIns="45719" bIns="45720" anchor="t">
            <a:spAutoFit/>
          </a:bodyPr>
          <a:lstStyle/>
          <a:p>
            <a:pPr>
              <a:spcBef>
                <a:spcPts val="1900"/>
              </a:spcBef>
              <a:defRPr sz="3200" b="1">
                <a:latin typeface="SassoonCRInfant"/>
                <a:ea typeface="SassoonCRInfant"/>
                <a:cs typeface="SassoonCRInfant"/>
                <a:sym typeface="SassoonCRInfant"/>
              </a:defRPr>
            </a:pPr>
            <a:r>
              <a:rPr dirty="0">
                <a:latin typeface="NTFPrintfk"/>
              </a:rPr>
              <a:t>6</a:t>
            </a:r>
            <a:r>
              <a:rPr lang="en-US" dirty="0">
                <a:latin typeface="NTFPrintfk"/>
              </a:rPr>
              <a:t>S</a:t>
            </a:r>
            <a:endParaRPr dirty="0">
              <a:latin typeface="NTFPrintfk"/>
            </a:endParaRPr>
          </a:p>
          <a:p>
            <a:pPr>
              <a:spcBef>
                <a:spcPts val="1900"/>
              </a:spcBef>
              <a:defRPr sz="3200" u="sng">
                <a:latin typeface="SassoonCRInfant"/>
                <a:ea typeface="SassoonCRInfant"/>
                <a:cs typeface="SassoonCRInfant"/>
                <a:sym typeface="SassoonCRInfant"/>
              </a:defRPr>
            </a:pPr>
            <a:r>
              <a:rPr sz="2400" dirty="0">
                <a:latin typeface="NTFPrintfk"/>
              </a:rPr>
              <a:t>Teaching staff</a:t>
            </a:r>
          </a:p>
          <a:p>
            <a:pPr>
              <a:spcBef>
                <a:spcPts val="1900"/>
              </a:spcBef>
              <a:defRPr sz="3200">
                <a:latin typeface="SassoonCRInfant"/>
                <a:ea typeface="SassoonCRInfant"/>
                <a:cs typeface="SassoonCRInfant"/>
                <a:sym typeface="SassoonCRInfant"/>
              </a:defRPr>
            </a:pPr>
            <a:r>
              <a:rPr lang="en-US" sz="2400" b="1" dirty="0">
                <a:latin typeface="NTFPrintfk"/>
              </a:rPr>
              <a:t>Mrs. Stimpson</a:t>
            </a:r>
          </a:p>
          <a:p>
            <a:pPr>
              <a:spcBef>
                <a:spcPts val="1900"/>
              </a:spcBef>
              <a:defRPr sz="3200">
                <a:latin typeface="SassoonCRInfant"/>
                <a:ea typeface="SassoonCRInfant"/>
                <a:cs typeface="SassoonCRInfant"/>
                <a:sym typeface="SassoonCRInfant"/>
              </a:defRPr>
            </a:pPr>
            <a:r>
              <a:rPr lang="en-US" sz="2400" b="1" dirty="0" err="1">
                <a:latin typeface="NTFPrintfk"/>
              </a:rPr>
              <a:t>Mrs</a:t>
            </a:r>
            <a:r>
              <a:rPr lang="en-US" sz="2400" b="1" dirty="0">
                <a:latin typeface="NTFPrintfk"/>
              </a:rPr>
              <a:t> Rigby</a:t>
            </a:r>
            <a:endParaRPr lang="en-US" dirty="0"/>
          </a:p>
          <a:p>
            <a:pPr>
              <a:spcBef>
                <a:spcPts val="1900"/>
              </a:spcBef>
              <a:defRPr sz="3200">
                <a:latin typeface="SassoonCRInfant"/>
                <a:ea typeface="SassoonCRInfant"/>
                <a:cs typeface="SassoonCRInfant"/>
                <a:sym typeface="SassoonCRInfant"/>
              </a:defRPr>
            </a:pPr>
            <a:r>
              <a:rPr lang="en-US" sz="2400" b="1" err="1">
                <a:latin typeface="NTFPrintfk"/>
              </a:rPr>
              <a:t>Mrs</a:t>
            </a:r>
            <a:r>
              <a:rPr lang="en-US" sz="2400" b="1">
                <a:latin typeface="NTFPrintfk"/>
              </a:rPr>
              <a:t> Onions (Thursdays)</a:t>
            </a:r>
          </a:p>
          <a:p>
            <a:pPr>
              <a:spcBef>
                <a:spcPts val="1900"/>
              </a:spcBef>
              <a:defRPr sz="3200">
                <a:latin typeface="SassoonCRInfant"/>
                <a:ea typeface="SassoonCRInfant"/>
                <a:cs typeface="SassoonCRInfant"/>
                <a:sym typeface="SassoonCRInfant"/>
              </a:defRPr>
            </a:pPr>
            <a:r>
              <a:rPr lang="en-US" sz="2400" dirty="0">
                <a:latin typeface="NTFPrintfk"/>
              </a:rPr>
              <a:t>Mr. Jarrett (French, Music alternate Weds pm )</a:t>
            </a:r>
          </a:p>
          <a:p>
            <a:pPr>
              <a:spcBef>
                <a:spcPts val="1900"/>
              </a:spcBef>
              <a:defRPr sz="3200">
                <a:latin typeface="SassoonCRInfant"/>
                <a:ea typeface="SassoonCRInfant"/>
                <a:cs typeface="SassoonCRInfant"/>
                <a:sym typeface="SassoonCRInfant"/>
              </a:defRPr>
            </a:pPr>
            <a:r>
              <a:rPr lang="en-US" sz="2400" dirty="0">
                <a:latin typeface="NTFPrintfk"/>
              </a:rPr>
              <a:t>Mrs. Onions (Computing alternate Weds)</a:t>
            </a:r>
          </a:p>
          <a:p>
            <a:pPr>
              <a:spcBef>
                <a:spcPts val="1900"/>
              </a:spcBef>
              <a:defRPr sz="3200">
                <a:latin typeface="SassoonCRInfant"/>
                <a:ea typeface="SassoonCRInfant"/>
                <a:cs typeface="SassoonCRInfant"/>
                <a:sym typeface="SassoonCRInfant"/>
              </a:defRPr>
            </a:pPr>
            <a:endParaRPr lang="en-US" sz="2800" b="1">
              <a:latin typeface="NTFPrintfk" panose="03000400000000000000" pitchFamily="66" charset="0"/>
            </a:endParaRPr>
          </a:p>
          <a:p>
            <a:pPr>
              <a:spcBef>
                <a:spcPts val="1900"/>
              </a:spcBef>
              <a:defRPr sz="3200" u="sng">
                <a:latin typeface="SassoonCRInfant"/>
                <a:ea typeface="SassoonCRInfant"/>
                <a:cs typeface="SassoonCRInfant"/>
                <a:sym typeface="SassoonCRInfant"/>
              </a:defRPr>
            </a:pPr>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What you need to know…"/>
          <p:cNvSpPr txBox="1">
            <a:spLocks noGrp="1"/>
          </p:cNvSpPr>
          <p:nvPr>
            <p:ph type="title" idx="4294967295"/>
          </p:nvPr>
        </p:nvSpPr>
        <p:spPr>
          <a:xfrm>
            <a:off x="468312" y="23812"/>
            <a:ext cx="8229601" cy="1143001"/>
          </a:xfrm>
          <a:prstGeom prst="rect">
            <a:avLst/>
          </a:prstGeom>
        </p:spPr>
        <p:txBody>
          <a:bodyPr>
            <a:normAutofit/>
          </a:bodyPr>
          <a:lstStyle>
            <a:lvl1pPr>
              <a:defRPr b="1">
                <a:latin typeface="SassoonCRInfant"/>
                <a:ea typeface="SassoonCRInfant"/>
                <a:cs typeface="SassoonCRInfant"/>
                <a:sym typeface="SassoonCRInfant"/>
              </a:defRPr>
            </a:lvl1pPr>
          </a:lstStyle>
          <a:p>
            <a:r>
              <a:rPr>
                <a:latin typeface="NTFPrintfk" panose="03000400000000000000" pitchFamily="66" charset="0"/>
              </a:rPr>
              <a:t>What you need to know…</a:t>
            </a:r>
          </a:p>
        </p:txBody>
      </p:sp>
      <p:sp>
        <p:nvSpPr>
          <p:cNvPr id="29" name="School officially starts at 8:45am; however, we open the doors at 8:30 every day, if you wish to drop your child off earlier.…"/>
          <p:cNvSpPr txBox="1">
            <a:spLocks noGrp="1"/>
          </p:cNvSpPr>
          <p:nvPr>
            <p:ph type="body" idx="4294967295"/>
          </p:nvPr>
        </p:nvSpPr>
        <p:spPr>
          <a:xfrm>
            <a:off x="468312" y="1208087"/>
            <a:ext cx="8229601" cy="4665175"/>
          </a:xfrm>
          <a:prstGeom prst="rect">
            <a:avLst/>
          </a:prstGeom>
        </p:spPr>
        <p:txBody>
          <a:bodyPr lIns="45719" tIns="45720" rIns="45719" bIns="45720" anchor="t">
            <a:normAutofit/>
          </a:bodyPr>
          <a:lstStyle/>
          <a:p>
            <a:pPr marL="325120" indent="-325120" defTabSz="868680">
              <a:spcBef>
                <a:spcPts val="600"/>
              </a:spcBef>
              <a:buChar char="•"/>
              <a:defRPr sz="2660">
                <a:latin typeface="SassoonCRInfant"/>
                <a:ea typeface="SassoonCRInfant"/>
                <a:cs typeface="SassoonCRInfant"/>
                <a:sym typeface="SassoonCRInfant"/>
              </a:defRPr>
            </a:pPr>
            <a:r>
              <a:rPr lang="en-GB" sz="2650" dirty="0">
                <a:latin typeface="NTFPrintfk"/>
              </a:rPr>
              <a:t>School starts at 8.55 am. This is not a flexible drop off time – please ensure that your child is on time.</a:t>
            </a:r>
            <a:endParaRPr lang="en-US" sz="2650" dirty="0">
              <a:latin typeface="NTFPrintfk"/>
            </a:endParaRPr>
          </a:p>
          <a:p>
            <a:pPr marL="325120" indent="-325120" defTabSz="868680">
              <a:spcBef>
                <a:spcPts val="600"/>
              </a:spcBef>
              <a:buChar char="•"/>
              <a:defRPr sz="2660">
                <a:latin typeface="SassoonCRInfant"/>
                <a:ea typeface="SassoonCRInfant"/>
                <a:cs typeface="SassoonCRInfant"/>
                <a:sym typeface="SassoonCRInfant"/>
              </a:defRPr>
            </a:pPr>
            <a:endParaRPr lang="en-GB">
              <a:latin typeface="NTFPrintfk" panose="03000400000000000000" pitchFamily="66" charset="0"/>
            </a:endParaRPr>
          </a:p>
          <a:p>
            <a:pPr marL="325120" indent="-325120" defTabSz="868680">
              <a:spcBef>
                <a:spcPts val="600"/>
              </a:spcBef>
              <a:buChar char="•"/>
              <a:defRPr sz="2660">
                <a:latin typeface="SassoonCRInfant"/>
                <a:ea typeface="SassoonCRInfant"/>
                <a:cs typeface="SassoonCRInfant"/>
                <a:sym typeface="SassoonCRInfant"/>
              </a:defRPr>
            </a:pPr>
            <a:r>
              <a:rPr lang="en-GB" sz="2650" dirty="0">
                <a:latin typeface="NTFPrintfk"/>
              </a:rPr>
              <a:t>Your child may bring a water bottle, a coat, a lunchbox, healthy tuck (where applicable) and a pencil case.</a:t>
            </a:r>
          </a:p>
          <a:p>
            <a:pPr marL="325120" indent="-325120" defTabSz="868680">
              <a:spcBef>
                <a:spcPts val="600"/>
              </a:spcBef>
              <a:buChar char="•"/>
              <a:defRPr sz="2660">
                <a:latin typeface="SassoonCRInfant"/>
                <a:ea typeface="SassoonCRInfant"/>
                <a:cs typeface="SassoonCRInfant"/>
                <a:sym typeface="SassoonCRInfant"/>
              </a:defRPr>
            </a:pPr>
            <a:endParaRPr>
              <a:latin typeface="NTFPrintfk" panose="03000400000000000000" pitchFamily="66" charset="0"/>
            </a:endParaRPr>
          </a:p>
          <a:p>
            <a:pPr marL="325120" indent="-325120" defTabSz="868680">
              <a:buChar char="•"/>
              <a:defRPr sz="2660">
                <a:latin typeface="SassoonCRInfant"/>
                <a:ea typeface="SassoonCRInfant"/>
                <a:cs typeface="SassoonCRInfant"/>
                <a:sym typeface="SassoonCRInfant"/>
              </a:defRPr>
            </a:pPr>
            <a:r>
              <a:rPr lang="en-GB" sz="2650" dirty="0">
                <a:latin typeface="NTFPrintfk"/>
              </a:rPr>
              <a:t>School ends at 3.25. </a:t>
            </a:r>
            <a:r>
              <a:rPr sz="2650" dirty="0">
                <a:latin typeface="NTFPrintfk"/>
              </a:rPr>
              <a:t>In Year 6, children can start to walk home by themselves but they must have a signed note from their parent granting permission for this to happen.</a:t>
            </a:r>
            <a:r>
              <a:rPr lang="en-GB" sz="2650" dirty="0">
                <a:latin typeface="NTFPrintfk"/>
              </a:rPr>
              <a:t> </a:t>
            </a:r>
            <a:endParaRPr sz="2650" dirty="0">
              <a:latin typeface="NTFPrintfk" panose="03000400000000000000" pitchFamily="66" charset="0"/>
            </a:endParaRP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What you need to know…"/>
          <p:cNvSpPr txBox="1">
            <a:spLocks noGrp="1"/>
          </p:cNvSpPr>
          <p:nvPr>
            <p:ph type="title" idx="4294967295"/>
          </p:nvPr>
        </p:nvSpPr>
        <p:spPr>
          <a:xfrm>
            <a:off x="468312" y="23812"/>
            <a:ext cx="8229601" cy="1143001"/>
          </a:xfrm>
          <a:prstGeom prst="rect">
            <a:avLst/>
          </a:prstGeom>
        </p:spPr>
        <p:txBody>
          <a:bodyPr>
            <a:normAutofit/>
          </a:bodyPr>
          <a:lstStyle>
            <a:lvl1pPr>
              <a:defRPr b="1">
                <a:latin typeface="SassoonCRInfant"/>
                <a:ea typeface="SassoonCRInfant"/>
                <a:cs typeface="SassoonCRInfant"/>
                <a:sym typeface="SassoonCRInfant"/>
              </a:defRPr>
            </a:lvl1pPr>
          </a:lstStyle>
          <a:p>
            <a:r>
              <a:rPr lang="en-US">
                <a:latin typeface="NTFPrintfk" panose="03000400000000000000" pitchFamily="66" charset="0"/>
              </a:rPr>
              <a:t>Our School Values</a:t>
            </a:r>
            <a:endParaRPr>
              <a:latin typeface="NTFPrintfk" panose="03000400000000000000" pitchFamily="66" charset="0"/>
            </a:endParaRPr>
          </a:p>
        </p:txBody>
      </p:sp>
      <p:sp>
        <p:nvSpPr>
          <p:cNvPr id="29" name="School officially starts at 8:45am; however, we open the doors at 8:30 every day, if you wish to drop your child off earlier.…"/>
          <p:cNvSpPr txBox="1">
            <a:spLocks noGrp="1"/>
          </p:cNvSpPr>
          <p:nvPr>
            <p:ph type="body" idx="4294967295"/>
          </p:nvPr>
        </p:nvSpPr>
        <p:spPr>
          <a:xfrm>
            <a:off x="468312" y="1208088"/>
            <a:ext cx="8229601" cy="2273666"/>
          </a:xfrm>
          <a:prstGeom prst="rect">
            <a:avLst/>
          </a:prstGeom>
        </p:spPr>
        <p:txBody>
          <a:bodyPr>
            <a:normAutofit/>
          </a:bodyPr>
          <a:lstStyle/>
          <a:p>
            <a:pPr marL="325754" indent="-325754" defTabSz="868680">
              <a:spcBef>
                <a:spcPts val="600"/>
              </a:spcBef>
              <a:buChar char="•"/>
              <a:defRPr sz="2660">
                <a:latin typeface="SassoonCRInfant"/>
                <a:ea typeface="SassoonCRInfant"/>
                <a:cs typeface="SassoonCRInfant"/>
                <a:sym typeface="SassoonCRInfant"/>
              </a:defRPr>
            </a:pPr>
            <a:r>
              <a:rPr lang="en-US" sz="2800">
                <a:latin typeface="NTFPrintfk" panose="03000400000000000000" pitchFamily="66" charset="0"/>
              </a:rPr>
              <a:t>Love</a:t>
            </a:r>
          </a:p>
          <a:p>
            <a:pPr marL="325754" indent="-325754" defTabSz="868680">
              <a:spcBef>
                <a:spcPts val="600"/>
              </a:spcBef>
              <a:buChar char="•"/>
              <a:defRPr sz="2660">
                <a:latin typeface="SassoonCRInfant"/>
                <a:ea typeface="SassoonCRInfant"/>
                <a:cs typeface="SassoonCRInfant"/>
                <a:sym typeface="SassoonCRInfant"/>
              </a:defRPr>
            </a:pPr>
            <a:r>
              <a:rPr lang="en-US" sz="2800">
                <a:latin typeface="NTFPrintfk" panose="03000400000000000000" pitchFamily="66" charset="0"/>
              </a:rPr>
              <a:t>Respect</a:t>
            </a:r>
          </a:p>
          <a:p>
            <a:pPr marL="325754" indent="-325754" defTabSz="868680">
              <a:spcBef>
                <a:spcPts val="600"/>
              </a:spcBef>
              <a:buChar char="•"/>
              <a:defRPr sz="2660">
                <a:latin typeface="SassoonCRInfant"/>
                <a:ea typeface="SassoonCRInfant"/>
                <a:cs typeface="SassoonCRInfant"/>
                <a:sym typeface="SassoonCRInfant"/>
              </a:defRPr>
            </a:pPr>
            <a:r>
              <a:rPr lang="en-US" sz="2800">
                <a:latin typeface="NTFPrintfk" panose="03000400000000000000" pitchFamily="66" charset="0"/>
              </a:rPr>
              <a:t>Honesty</a:t>
            </a:r>
          </a:p>
          <a:p>
            <a:pPr marL="325754" indent="-325754" defTabSz="868680">
              <a:spcBef>
                <a:spcPts val="600"/>
              </a:spcBef>
              <a:buChar char="•"/>
              <a:defRPr sz="2660">
                <a:latin typeface="SassoonCRInfant"/>
                <a:ea typeface="SassoonCRInfant"/>
                <a:cs typeface="SassoonCRInfant"/>
                <a:sym typeface="SassoonCRInfant"/>
              </a:defRPr>
            </a:pPr>
            <a:r>
              <a:rPr lang="en-US" sz="2800">
                <a:latin typeface="NTFPrintfk" panose="03000400000000000000" pitchFamily="66" charset="0"/>
              </a:rPr>
              <a:t>Forgiveness</a:t>
            </a:r>
            <a:endParaRPr sz="2800">
              <a:latin typeface="NTFPrintfk" panose="03000400000000000000" pitchFamily="66" charset="0"/>
            </a:endParaRPr>
          </a:p>
        </p:txBody>
      </p:sp>
      <p:sp>
        <p:nvSpPr>
          <p:cNvPr id="2" name="TextBox 1"/>
          <p:cNvSpPr txBox="1"/>
          <p:nvPr/>
        </p:nvSpPr>
        <p:spPr>
          <a:xfrm>
            <a:off x="468312" y="3393831"/>
            <a:ext cx="8027377" cy="304698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2400" b="0" i="0" u="none" strike="noStrike" cap="none" spc="0" normalizeH="0" baseline="0">
                <a:ln>
                  <a:noFill/>
                </a:ln>
                <a:solidFill>
                  <a:srgbClr val="000000"/>
                </a:solidFill>
                <a:effectLst/>
                <a:uFillTx/>
                <a:latin typeface="NTFPrintfk" panose="03000400000000000000" pitchFamily="66" charset="0"/>
                <a:sym typeface="Arial"/>
              </a:rPr>
              <a:t>These values are central to our </a:t>
            </a:r>
            <a:r>
              <a:rPr kumimoji="0" lang="en-US" sz="2400" b="0" i="0" u="none" strike="noStrike" cap="none" spc="0" normalizeH="0" baseline="0" err="1">
                <a:ln>
                  <a:noFill/>
                </a:ln>
                <a:solidFill>
                  <a:srgbClr val="000000"/>
                </a:solidFill>
                <a:effectLst/>
                <a:uFillTx/>
                <a:latin typeface="NTFPrintfk" panose="03000400000000000000" pitchFamily="66" charset="0"/>
                <a:sym typeface="Arial"/>
              </a:rPr>
              <a:t>behaviour</a:t>
            </a:r>
            <a:r>
              <a:rPr kumimoji="0" lang="en-US" sz="2400" b="0" i="0" u="none" strike="noStrike" cap="none" spc="0" normalizeH="0">
                <a:ln>
                  <a:noFill/>
                </a:ln>
                <a:solidFill>
                  <a:srgbClr val="000000"/>
                </a:solidFill>
                <a:effectLst/>
                <a:uFillTx/>
                <a:latin typeface="NTFPrintfk" panose="03000400000000000000" pitchFamily="66" charset="0"/>
                <a:sym typeface="Arial"/>
              </a:rPr>
              <a:t> expectations at St. Peter’s. In Year 6, children are encouraged to display and ‘live’ these values as role models to our younger children.</a:t>
            </a:r>
          </a:p>
          <a:p>
            <a:pPr marL="0" marR="0" indent="0" algn="ctr" defTabSz="914400" rtl="0" fontAlgn="auto" latinLnBrk="0" hangingPunct="0">
              <a:lnSpc>
                <a:spcPct val="100000"/>
              </a:lnSpc>
              <a:spcBef>
                <a:spcPts val="0"/>
              </a:spcBef>
              <a:spcAft>
                <a:spcPts val="0"/>
              </a:spcAft>
              <a:buClrTx/>
              <a:buSzTx/>
              <a:buFontTx/>
              <a:buNone/>
              <a:tabLst/>
            </a:pPr>
            <a:endParaRPr kumimoji="0" lang="en-US" sz="2400" b="0" i="0" u="none" strike="noStrike" cap="none" spc="0" normalizeH="0">
              <a:ln>
                <a:noFill/>
              </a:ln>
              <a:solidFill>
                <a:srgbClr val="000000"/>
              </a:solidFill>
              <a:effectLst/>
              <a:uFillTx/>
              <a:latin typeface="NTFPrintfk" panose="03000400000000000000" pitchFamily="66" charset="0"/>
              <a:sym typeface="Arial"/>
            </a:endParaRPr>
          </a:p>
          <a:p>
            <a:pPr marL="0" marR="0" indent="0" algn="ctr" defTabSz="914400" rtl="0" fontAlgn="auto" latinLnBrk="0" hangingPunct="0">
              <a:lnSpc>
                <a:spcPct val="100000"/>
              </a:lnSpc>
              <a:spcBef>
                <a:spcPts val="0"/>
              </a:spcBef>
              <a:spcAft>
                <a:spcPts val="0"/>
              </a:spcAft>
              <a:buClrTx/>
              <a:buSzTx/>
              <a:buFontTx/>
              <a:buNone/>
              <a:tabLst/>
            </a:pPr>
            <a:r>
              <a:rPr lang="en-US" sz="2400" baseline="0">
                <a:latin typeface="NTFPrintfk" panose="03000400000000000000" pitchFamily="66" charset="0"/>
              </a:rPr>
              <a:t>Assemblies and Church</a:t>
            </a:r>
            <a:r>
              <a:rPr lang="en-US" sz="2400">
                <a:latin typeface="NTFPrintfk" panose="03000400000000000000" pitchFamily="66" charset="0"/>
              </a:rPr>
              <a:t> worship focus on these key values (and others) throughout the year.</a:t>
            </a:r>
          </a:p>
          <a:p>
            <a:pPr marL="0" marR="0" indent="0" algn="ctr" defTabSz="914400" rtl="0" fontAlgn="auto" latinLnBrk="0" hangingPunct="0">
              <a:lnSpc>
                <a:spcPct val="100000"/>
              </a:lnSpc>
              <a:spcBef>
                <a:spcPts val="0"/>
              </a:spcBef>
              <a:spcAft>
                <a:spcPts val="0"/>
              </a:spcAft>
              <a:buClrTx/>
              <a:buSzTx/>
              <a:buFontTx/>
              <a:buNone/>
              <a:tabLst/>
            </a:pPr>
            <a:r>
              <a:rPr kumimoji="0" lang="en-US" sz="2400" b="0" i="0" u="none" strike="noStrike" cap="none" spc="0" normalizeH="0" baseline="0">
                <a:ln>
                  <a:noFill/>
                </a:ln>
                <a:solidFill>
                  <a:srgbClr val="000000"/>
                </a:solidFill>
                <a:effectLst/>
                <a:uFillTx/>
                <a:latin typeface="NTFPrintfk" panose="03000400000000000000" pitchFamily="66" charset="0"/>
                <a:sym typeface="Arial"/>
              </a:rPr>
              <a:t>Our Relationships,</a:t>
            </a:r>
            <a:r>
              <a:rPr kumimoji="0" lang="en-US" sz="2400" b="0" i="0" u="none" strike="noStrike" cap="none" spc="0" normalizeH="0">
                <a:ln>
                  <a:noFill/>
                </a:ln>
                <a:solidFill>
                  <a:srgbClr val="000000"/>
                </a:solidFill>
                <a:effectLst/>
                <a:uFillTx/>
                <a:latin typeface="NTFPrintfk" panose="03000400000000000000" pitchFamily="66" charset="0"/>
                <a:sym typeface="Arial"/>
              </a:rPr>
              <a:t> Sex and Health curriculum allows us to explore mental health and wellbeing in depth. </a:t>
            </a:r>
            <a:endParaRPr kumimoji="0" lang="en-GB" sz="2400" b="0" i="0" u="none" strike="noStrike" cap="none" spc="0" normalizeH="0" baseline="0">
              <a:ln>
                <a:noFill/>
              </a:ln>
              <a:solidFill>
                <a:srgbClr val="000000"/>
              </a:solidFill>
              <a:effectLst/>
              <a:uFillTx/>
              <a:latin typeface="NTFPrintfk" panose="03000400000000000000" pitchFamily="66" charset="0"/>
              <a:sym typeface="Arial"/>
            </a:endParaRPr>
          </a:p>
        </p:txBody>
      </p:sp>
    </p:spTree>
    <p:extLst>
      <p:ext uri="{BB962C8B-B14F-4D97-AF65-F5344CB8AC3E}">
        <p14:creationId xmlns:p14="http://schemas.microsoft.com/office/powerpoint/2010/main" val="3738965662"/>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60350" y="1772795"/>
            <a:ext cx="3804917" cy="2140266"/>
          </a:xfrm>
          <a:prstGeom prst="rect">
            <a:avLst/>
          </a:prstGeom>
        </p:spPr>
      </p:pic>
      <p:sp>
        <p:nvSpPr>
          <p:cNvPr id="3" name="Rectangle 2"/>
          <p:cNvSpPr/>
          <p:nvPr/>
        </p:nvSpPr>
        <p:spPr>
          <a:xfrm>
            <a:off x="735277" y="1320997"/>
            <a:ext cx="6676637" cy="369332"/>
          </a:xfrm>
          <a:prstGeom prst="rect">
            <a:avLst/>
          </a:prstGeom>
        </p:spPr>
        <p:txBody>
          <a:bodyPr wrap="square">
            <a:spAutoFit/>
          </a:bodyPr>
          <a:lstStyle/>
          <a:p>
            <a:r>
              <a:rPr lang="en-GB">
                <a:hlinkClick r:id="rId3"/>
              </a:rPr>
              <a:t>Parents and Carers - UK Safer Internet Centre</a:t>
            </a:r>
            <a:endParaRPr lang="en-GB"/>
          </a:p>
        </p:txBody>
      </p:sp>
      <p:sp>
        <p:nvSpPr>
          <p:cNvPr id="4" name="Rectangle 3"/>
          <p:cNvSpPr/>
          <p:nvPr/>
        </p:nvSpPr>
        <p:spPr>
          <a:xfrm>
            <a:off x="735277" y="869199"/>
            <a:ext cx="6922823" cy="369332"/>
          </a:xfrm>
          <a:prstGeom prst="rect">
            <a:avLst/>
          </a:prstGeom>
        </p:spPr>
        <p:txBody>
          <a:bodyPr wrap="square">
            <a:spAutoFit/>
          </a:bodyPr>
          <a:lstStyle/>
          <a:p>
            <a:r>
              <a:rPr lang="en-GB"/>
              <a:t>https://saferinternet.org.uk/guide-and-resource/parents-and-carers</a:t>
            </a:r>
          </a:p>
        </p:txBody>
      </p:sp>
      <p:sp>
        <p:nvSpPr>
          <p:cNvPr id="5" name="Rectangle 4"/>
          <p:cNvSpPr/>
          <p:nvPr/>
        </p:nvSpPr>
        <p:spPr>
          <a:xfrm>
            <a:off x="3436704" y="299878"/>
            <a:ext cx="1963999" cy="584775"/>
          </a:xfrm>
          <a:prstGeom prst="rect">
            <a:avLst/>
          </a:prstGeom>
        </p:spPr>
        <p:txBody>
          <a:bodyPr wrap="none">
            <a:spAutoFit/>
          </a:bodyPr>
          <a:lstStyle/>
          <a:p>
            <a:r>
              <a:rPr lang="en-US" sz="3200" b="1">
                <a:latin typeface="NTFPrintfk" panose="03000400000000000000" pitchFamily="66" charset="0"/>
              </a:rPr>
              <a:t>Online Safety</a:t>
            </a:r>
            <a:endParaRPr lang="en-GB" sz="3200" b="1"/>
          </a:p>
        </p:txBody>
      </p:sp>
      <p:sp>
        <p:nvSpPr>
          <p:cNvPr id="6" name="TextBox 5"/>
          <p:cNvSpPr txBox="1"/>
          <p:nvPr/>
        </p:nvSpPr>
        <p:spPr>
          <a:xfrm>
            <a:off x="4560350" y="4150879"/>
            <a:ext cx="5196396"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n-GB">
                <a:hlinkClick r:id="rId4"/>
              </a:rPr>
              <a:t>Keeping children safe online | NSPCC</a:t>
            </a:r>
            <a:endParaRPr kumimoji="0" lang="en-GB" sz="1800" b="0" i="0" u="none" strike="noStrike" cap="none" spc="0" normalizeH="0" baseline="0">
              <a:ln>
                <a:noFill/>
              </a:ln>
              <a:solidFill>
                <a:srgbClr val="000000"/>
              </a:solidFill>
              <a:effectLst/>
              <a:uFillTx/>
              <a:latin typeface="Arial"/>
              <a:ea typeface="Arial"/>
              <a:cs typeface="Arial"/>
              <a:sym typeface="Arial"/>
            </a:endParaRPr>
          </a:p>
        </p:txBody>
      </p:sp>
      <p:pic>
        <p:nvPicPr>
          <p:cNvPr id="7" name="Picture 6"/>
          <p:cNvPicPr>
            <a:picLocks noChangeAspect="1"/>
          </p:cNvPicPr>
          <p:nvPr/>
        </p:nvPicPr>
        <p:blipFill>
          <a:blip r:embed="rId5"/>
          <a:stretch>
            <a:fillRect/>
          </a:stretch>
        </p:blipFill>
        <p:spPr>
          <a:xfrm>
            <a:off x="715764" y="4150879"/>
            <a:ext cx="3702939" cy="2005759"/>
          </a:xfrm>
          <a:prstGeom prst="rect">
            <a:avLst/>
          </a:prstGeom>
        </p:spPr>
      </p:pic>
    </p:spTree>
    <p:extLst>
      <p:ext uri="{BB962C8B-B14F-4D97-AF65-F5344CB8AC3E}">
        <p14:creationId xmlns:p14="http://schemas.microsoft.com/office/powerpoint/2010/main" val="3072087432"/>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08597" y="3816626"/>
            <a:ext cx="7100514" cy="120032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GB" sz="2400" b="0" i="0" u="none" strike="noStrike" cap="none" spc="0" normalizeH="0" baseline="0">
                <a:ln>
                  <a:noFill/>
                </a:ln>
                <a:solidFill>
                  <a:srgbClr val="000000"/>
                </a:solidFill>
                <a:effectLst/>
                <a:uFillTx/>
                <a:latin typeface="NTFPrintfk" panose="03000400000000000000" pitchFamily="66" charset="0"/>
                <a:sym typeface="Arial"/>
              </a:rPr>
              <a:t>Children are not to use mobile</a:t>
            </a:r>
            <a:r>
              <a:rPr kumimoji="0" lang="en-GB" sz="2400" b="0" i="0" u="none" strike="noStrike" cap="none" spc="0" normalizeH="0">
                <a:ln>
                  <a:noFill/>
                </a:ln>
                <a:solidFill>
                  <a:srgbClr val="000000"/>
                </a:solidFill>
                <a:effectLst/>
                <a:uFillTx/>
                <a:latin typeface="NTFPrintfk" panose="03000400000000000000" pitchFamily="66" charset="0"/>
                <a:sym typeface="Arial"/>
              </a:rPr>
              <a:t> phones on school grounds.</a:t>
            </a:r>
          </a:p>
          <a:p>
            <a:pPr marL="0" marR="0" indent="0" algn="ctr" defTabSz="914400" rtl="0" fontAlgn="auto" latinLnBrk="0" hangingPunct="0">
              <a:lnSpc>
                <a:spcPct val="100000"/>
              </a:lnSpc>
              <a:spcBef>
                <a:spcPts val="0"/>
              </a:spcBef>
              <a:spcAft>
                <a:spcPts val="0"/>
              </a:spcAft>
              <a:buClrTx/>
              <a:buSzTx/>
              <a:buFontTx/>
              <a:buNone/>
              <a:tabLst/>
            </a:pPr>
            <a:r>
              <a:rPr lang="en-GB" sz="2400">
                <a:latin typeface="NTFPrintfk" panose="03000400000000000000" pitchFamily="66" charset="0"/>
              </a:rPr>
              <a:t>Mobile phones that are needed for children who walk home from school will be securing stored in the school office during the day.</a:t>
            </a:r>
            <a:endParaRPr kumimoji="0" lang="en-GB" sz="2400" b="0" i="0" u="none" strike="noStrike" cap="none" spc="0" normalizeH="0" baseline="0">
              <a:ln>
                <a:noFill/>
              </a:ln>
              <a:solidFill>
                <a:srgbClr val="000000"/>
              </a:solidFill>
              <a:effectLst/>
              <a:uFillTx/>
              <a:latin typeface="NTFPrintfk" panose="03000400000000000000" pitchFamily="66" charset="0"/>
              <a:sym typeface="Arial"/>
            </a:endParaRPr>
          </a:p>
        </p:txBody>
      </p:sp>
      <p:pic>
        <p:nvPicPr>
          <p:cNvPr id="3" name="Picture 2"/>
          <p:cNvPicPr>
            <a:picLocks noChangeAspect="1"/>
          </p:cNvPicPr>
          <p:nvPr/>
        </p:nvPicPr>
        <p:blipFill>
          <a:blip r:embed="rId2"/>
          <a:stretch>
            <a:fillRect/>
          </a:stretch>
        </p:blipFill>
        <p:spPr>
          <a:xfrm>
            <a:off x="3143557" y="840873"/>
            <a:ext cx="2652944" cy="2642581"/>
          </a:xfrm>
          <a:prstGeom prst="rect">
            <a:avLst/>
          </a:prstGeom>
        </p:spPr>
      </p:pic>
    </p:spTree>
    <p:extLst>
      <p:ext uri="{BB962C8B-B14F-4D97-AF65-F5344CB8AC3E}">
        <p14:creationId xmlns:p14="http://schemas.microsoft.com/office/powerpoint/2010/main" val="763691010"/>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Year 6 Topics"/>
          <p:cNvSpPr txBox="1">
            <a:spLocks noGrp="1"/>
          </p:cNvSpPr>
          <p:nvPr>
            <p:ph type="title" idx="4294967295"/>
          </p:nvPr>
        </p:nvSpPr>
        <p:spPr>
          <a:xfrm>
            <a:off x="457200" y="274637"/>
            <a:ext cx="8229600" cy="1143001"/>
          </a:xfrm>
          <a:prstGeom prst="rect">
            <a:avLst/>
          </a:prstGeom>
        </p:spPr>
        <p:txBody>
          <a:bodyPr>
            <a:normAutofit/>
          </a:bodyPr>
          <a:lstStyle>
            <a:lvl1pPr>
              <a:defRPr b="1">
                <a:latin typeface="SassoonCRInfant"/>
                <a:ea typeface="SassoonCRInfant"/>
                <a:cs typeface="SassoonCRInfant"/>
                <a:sym typeface="SassoonCRInfant"/>
              </a:defRPr>
            </a:lvl1pPr>
          </a:lstStyle>
          <a:p>
            <a:r>
              <a:rPr>
                <a:latin typeface="NTFPrintfk" panose="03000400000000000000" pitchFamily="66" charset="0"/>
              </a:rPr>
              <a:t>Year 6 Topics</a:t>
            </a:r>
          </a:p>
        </p:txBody>
      </p:sp>
      <p:sp>
        <p:nvSpPr>
          <p:cNvPr id="32" name="Autumn term…"/>
          <p:cNvSpPr txBox="1">
            <a:spLocks noGrp="1"/>
          </p:cNvSpPr>
          <p:nvPr>
            <p:ph type="body" idx="4294967295"/>
          </p:nvPr>
        </p:nvSpPr>
        <p:spPr>
          <a:xfrm>
            <a:off x="348456" y="2031145"/>
            <a:ext cx="8447088" cy="3296993"/>
          </a:xfrm>
          <a:prstGeom prst="rect">
            <a:avLst/>
          </a:prstGeom>
        </p:spPr>
        <p:txBody>
          <a:bodyPr lIns="45719" tIns="45720" rIns="45719" bIns="45720" anchor="t">
            <a:normAutofit fontScale="85000" lnSpcReduction="20000"/>
          </a:bodyPr>
          <a:lstStyle/>
          <a:p>
            <a:pPr>
              <a:lnSpc>
                <a:spcPct val="80000"/>
              </a:lnSpc>
              <a:spcBef>
                <a:spcPts val="600"/>
              </a:spcBef>
              <a:buSzTx/>
              <a:buNone/>
              <a:defRPr sz="2800" b="1" u="sng">
                <a:latin typeface="SassoonCRInfant"/>
                <a:ea typeface="SassoonCRInfant"/>
                <a:cs typeface="SassoonCRInfant"/>
                <a:sym typeface="SassoonCRInfant"/>
              </a:defRPr>
            </a:pPr>
            <a:r>
              <a:rPr dirty="0">
                <a:latin typeface="NTFPrintfk"/>
              </a:rPr>
              <a:t>Autumn </a:t>
            </a:r>
            <a:r>
              <a:rPr lang="en-US" dirty="0">
                <a:latin typeface="NTFPrintfk"/>
              </a:rPr>
              <a:t>T</a:t>
            </a:r>
            <a:r>
              <a:rPr dirty="0">
                <a:latin typeface="NTFPrintfk"/>
              </a:rPr>
              <a:t>erm</a:t>
            </a:r>
          </a:p>
          <a:p>
            <a:pPr>
              <a:lnSpc>
                <a:spcPct val="80000"/>
              </a:lnSpc>
              <a:spcBef>
                <a:spcPts val="600"/>
              </a:spcBef>
              <a:buSzTx/>
              <a:buNone/>
              <a:defRPr sz="2800">
                <a:latin typeface="SassoonCRInfant"/>
                <a:ea typeface="SassoonCRInfant"/>
                <a:cs typeface="SassoonCRInfant"/>
                <a:sym typeface="SassoonCRInfant"/>
              </a:defRPr>
            </a:pPr>
            <a:r>
              <a:rPr lang="en-US" dirty="0">
                <a:latin typeface="NTFPrintfk"/>
              </a:rPr>
              <a:t>Britain at War</a:t>
            </a:r>
            <a:endParaRPr lang="en-US">
              <a:latin typeface="NTFPrintfk" panose="03000400000000000000" pitchFamily="66" charset="0"/>
            </a:endParaRPr>
          </a:p>
          <a:p>
            <a:pPr>
              <a:lnSpc>
                <a:spcPct val="80000"/>
              </a:lnSpc>
              <a:spcBef>
                <a:spcPts val="600"/>
              </a:spcBef>
              <a:buSzTx/>
              <a:buNone/>
              <a:defRPr sz="2800">
                <a:latin typeface="SassoonCRInfant"/>
                <a:ea typeface="SassoonCRInfant"/>
                <a:cs typeface="SassoonCRInfant"/>
                <a:sym typeface="SassoonCRInfant"/>
              </a:defRPr>
            </a:pPr>
            <a:r>
              <a:rPr lang="en-US" dirty="0">
                <a:latin typeface="NTFPrintfk"/>
              </a:rPr>
              <a:t>Geography – Times Zones/Global trade</a:t>
            </a:r>
          </a:p>
          <a:p>
            <a:pPr>
              <a:lnSpc>
                <a:spcPct val="80000"/>
              </a:lnSpc>
              <a:spcBef>
                <a:spcPts val="600"/>
              </a:spcBef>
              <a:buSzTx/>
              <a:buNone/>
              <a:defRPr sz="2800">
                <a:latin typeface="SassoonCRInfant"/>
                <a:ea typeface="SassoonCRInfant"/>
                <a:cs typeface="SassoonCRInfant"/>
                <a:sym typeface="SassoonCRInfant"/>
              </a:defRPr>
            </a:pPr>
            <a:endParaRPr lang="en-US" dirty="0">
              <a:latin typeface="NTFPrintfk"/>
            </a:endParaRPr>
          </a:p>
          <a:p>
            <a:pPr>
              <a:lnSpc>
                <a:spcPct val="80000"/>
              </a:lnSpc>
              <a:spcBef>
                <a:spcPts val="600"/>
              </a:spcBef>
              <a:buSzTx/>
              <a:buNone/>
              <a:defRPr sz="2800">
                <a:latin typeface="SassoonCRInfant"/>
                <a:ea typeface="SassoonCRInfant"/>
                <a:cs typeface="SassoonCRInfant"/>
                <a:sym typeface="SassoonCRInfant"/>
              </a:defRPr>
            </a:pPr>
            <a:r>
              <a:rPr b="1" u="sng" dirty="0">
                <a:latin typeface="NTFPrintfk"/>
              </a:rPr>
              <a:t>Spring </a:t>
            </a:r>
            <a:r>
              <a:rPr lang="en-US" b="1" u="sng" dirty="0">
                <a:latin typeface="NTFPrintfk"/>
              </a:rPr>
              <a:t>T</a:t>
            </a:r>
            <a:r>
              <a:rPr b="1" u="sng" dirty="0">
                <a:latin typeface="NTFPrintfk"/>
              </a:rPr>
              <a:t>erm</a:t>
            </a:r>
            <a:endParaRPr lang="en-GB" b="1" u="sng" dirty="0">
              <a:latin typeface="NTFPrintfk"/>
            </a:endParaRPr>
          </a:p>
          <a:p>
            <a:pPr>
              <a:lnSpc>
                <a:spcPct val="80000"/>
              </a:lnSpc>
              <a:spcBef>
                <a:spcPts val="600"/>
              </a:spcBef>
              <a:buNone/>
              <a:defRPr sz="2800" b="1" u="sng">
                <a:latin typeface="SassoonCRInfant"/>
                <a:ea typeface="SassoonCRInfant"/>
                <a:cs typeface="SassoonCRInfant"/>
                <a:sym typeface="SassoonCRInfant"/>
              </a:defRPr>
            </a:pPr>
            <a:r>
              <a:rPr lang="en-GB" sz="2200">
                <a:latin typeface="NTFPrintfk"/>
              </a:rPr>
              <a:t>Ancient Greece</a:t>
            </a:r>
            <a:endParaRPr lang="en-GB" sz="2200" dirty="0">
              <a:latin typeface="NTFPrintfk"/>
            </a:endParaRPr>
          </a:p>
          <a:p>
            <a:pPr>
              <a:lnSpc>
                <a:spcPct val="80000"/>
              </a:lnSpc>
              <a:spcBef>
                <a:spcPts val="600"/>
              </a:spcBef>
              <a:buNone/>
              <a:defRPr sz="2800" b="1" u="sng">
                <a:latin typeface="SassoonCRInfant"/>
                <a:ea typeface="SassoonCRInfant"/>
                <a:cs typeface="SassoonCRInfant"/>
                <a:sym typeface="SassoonCRInfant"/>
              </a:defRPr>
            </a:pPr>
            <a:r>
              <a:rPr lang="en-GB" sz="2200" dirty="0">
                <a:latin typeface="NTFPrintfk"/>
              </a:rPr>
              <a:t>Geography – Sustainable World</a:t>
            </a:r>
            <a:endParaRPr lang="en-GB"/>
          </a:p>
          <a:p>
            <a:pPr>
              <a:lnSpc>
                <a:spcPct val="80000"/>
              </a:lnSpc>
              <a:spcBef>
                <a:spcPts val="600"/>
              </a:spcBef>
              <a:buNone/>
              <a:defRPr sz="2800" b="1" u="sng">
                <a:latin typeface="SassoonCRInfant"/>
                <a:ea typeface="SassoonCRInfant"/>
                <a:cs typeface="SassoonCRInfant"/>
                <a:sym typeface="SassoonCRInfant"/>
              </a:defRPr>
            </a:pPr>
            <a:endParaRPr lang="en-GB" sz="2200" dirty="0">
              <a:latin typeface="NTFPrintfk"/>
            </a:endParaRPr>
          </a:p>
          <a:p>
            <a:pPr>
              <a:lnSpc>
                <a:spcPct val="80000"/>
              </a:lnSpc>
              <a:spcBef>
                <a:spcPts val="600"/>
              </a:spcBef>
              <a:buNone/>
              <a:defRPr sz="2800" b="1" u="sng">
                <a:latin typeface="SassoonCRInfant"/>
                <a:ea typeface="SassoonCRInfant"/>
                <a:cs typeface="SassoonCRInfant"/>
                <a:sym typeface="SassoonCRInfant"/>
              </a:defRPr>
            </a:pPr>
            <a:r>
              <a:rPr dirty="0">
                <a:latin typeface="NTFPrintfk"/>
              </a:rPr>
              <a:t>Summer </a:t>
            </a:r>
            <a:r>
              <a:rPr lang="en-US" dirty="0">
                <a:latin typeface="NTFPrintfk"/>
              </a:rPr>
              <a:t>T</a:t>
            </a:r>
            <a:r>
              <a:rPr dirty="0">
                <a:latin typeface="NTFPrintfk"/>
              </a:rPr>
              <a:t>erm</a:t>
            </a:r>
            <a:endParaRPr/>
          </a:p>
          <a:p>
            <a:pPr>
              <a:lnSpc>
                <a:spcPct val="80000"/>
              </a:lnSpc>
              <a:buSzTx/>
              <a:buNone/>
              <a:defRPr>
                <a:latin typeface="SassoonCRInfant"/>
                <a:ea typeface="SassoonCRInfant"/>
                <a:cs typeface="SassoonCRInfant"/>
                <a:sym typeface="SassoonCRInfant"/>
              </a:defRPr>
            </a:pPr>
            <a:r>
              <a:rPr lang="en-GB" dirty="0">
                <a:latin typeface="NTFPrintfk"/>
              </a:rPr>
              <a:t>Geography – linked to the Lake District</a:t>
            </a:r>
            <a:endParaRPr lang="en-GB" dirty="0">
              <a:latin typeface="NTFPrintfk" panose="03000400000000000000" pitchFamily="66" charset="0"/>
            </a:endParaRPr>
          </a:p>
          <a:p>
            <a:pPr>
              <a:lnSpc>
                <a:spcPct val="80000"/>
              </a:lnSpc>
              <a:buSzTx/>
              <a:buNone/>
              <a:defRPr>
                <a:latin typeface="SassoonCRInfant"/>
                <a:ea typeface="SassoonCRInfant"/>
                <a:cs typeface="SassoonCRInfant"/>
                <a:sym typeface="SassoonCRInfant"/>
              </a:defRPr>
            </a:pPr>
            <a:r>
              <a:rPr lang="en-GB" dirty="0">
                <a:latin typeface="NTFPrintfk"/>
              </a:rPr>
              <a:t>Production Focus</a:t>
            </a:r>
            <a:endParaRPr lang="en-GB" dirty="0">
              <a:latin typeface="NTFPrintfk" panose="03000400000000000000" pitchFamily="66" charset="0"/>
            </a:endParaRPr>
          </a:p>
          <a:p>
            <a:pPr>
              <a:lnSpc>
                <a:spcPct val="80000"/>
              </a:lnSpc>
              <a:buSzTx/>
              <a:buNone/>
              <a:defRPr>
                <a:latin typeface="SassoonCRInfant"/>
                <a:ea typeface="SassoonCRInfant"/>
                <a:cs typeface="SassoonCRInfant"/>
                <a:sym typeface="SassoonCRInfant"/>
              </a:defRPr>
            </a:pPr>
            <a:endParaRPr/>
          </a:p>
        </p:txBody>
      </p:sp>
      <p:pic>
        <p:nvPicPr>
          <p:cNvPr id="2" name="Picture 1" descr="Sustainable living and saving the planet">
            <a:extLst>
              <a:ext uri="{FF2B5EF4-FFF2-40B4-BE49-F238E27FC236}">
                <a16:creationId xmlns:a16="http://schemas.microsoft.com/office/drawing/2014/main" id="{471EE310-619C-66D1-9286-0676B6624E5A}"/>
              </a:ext>
            </a:extLst>
          </p:cNvPr>
          <p:cNvPicPr>
            <a:picLocks noChangeAspect="1"/>
          </p:cNvPicPr>
          <p:nvPr/>
        </p:nvPicPr>
        <p:blipFill>
          <a:blip r:embed="rId2"/>
          <a:stretch>
            <a:fillRect/>
          </a:stretch>
        </p:blipFill>
        <p:spPr>
          <a:xfrm>
            <a:off x="5071682" y="1301306"/>
            <a:ext cx="3133725" cy="1457325"/>
          </a:xfrm>
          <a:prstGeom prst="rect">
            <a:avLst/>
          </a:prstGeom>
        </p:spPr>
      </p:pic>
      <p:pic>
        <p:nvPicPr>
          <p:cNvPr id="3" name="Picture 2" descr="Ancient Greek Art - Facts, Architecture &amp; Projects | HISTORY">
            <a:extLst>
              <a:ext uri="{FF2B5EF4-FFF2-40B4-BE49-F238E27FC236}">
                <a16:creationId xmlns:a16="http://schemas.microsoft.com/office/drawing/2014/main" id="{4E9062AD-4557-2F51-665A-E9E2CD7C7108}"/>
              </a:ext>
            </a:extLst>
          </p:cNvPr>
          <p:cNvPicPr>
            <a:picLocks noChangeAspect="1"/>
          </p:cNvPicPr>
          <p:nvPr/>
        </p:nvPicPr>
        <p:blipFill>
          <a:blip r:embed="rId3"/>
          <a:stretch>
            <a:fillRect/>
          </a:stretch>
        </p:blipFill>
        <p:spPr>
          <a:xfrm>
            <a:off x="5071682" y="2883218"/>
            <a:ext cx="3133725" cy="1585341"/>
          </a:xfrm>
          <a:prstGeom prst="rect">
            <a:avLst/>
          </a:prstGeom>
        </p:spPr>
      </p:pic>
      <p:pic>
        <p:nvPicPr>
          <p:cNvPr id="4" name="Picture 3" descr="Britain declares war on Germany: What ...">
            <a:extLst>
              <a:ext uri="{FF2B5EF4-FFF2-40B4-BE49-F238E27FC236}">
                <a16:creationId xmlns:a16="http://schemas.microsoft.com/office/drawing/2014/main" id="{4C17478E-CFFF-0FA1-955C-140A29B32818}"/>
              </a:ext>
            </a:extLst>
          </p:cNvPr>
          <p:cNvPicPr>
            <a:picLocks noChangeAspect="1"/>
          </p:cNvPicPr>
          <p:nvPr/>
        </p:nvPicPr>
        <p:blipFill>
          <a:blip r:embed="rId4"/>
          <a:stretch>
            <a:fillRect/>
          </a:stretch>
        </p:blipFill>
        <p:spPr>
          <a:xfrm>
            <a:off x="5072634" y="4631436"/>
            <a:ext cx="3131820" cy="1737360"/>
          </a:xfrm>
          <a:prstGeom prst="rect">
            <a:avLst/>
          </a:prstGeom>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English"/>
          <p:cNvSpPr txBox="1">
            <a:spLocks noGrp="1"/>
          </p:cNvSpPr>
          <p:nvPr>
            <p:ph type="title" idx="4294967295"/>
          </p:nvPr>
        </p:nvSpPr>
        <p:spPr>
          <a:xfrm>
            <a:off x="468312" y="-1"/>
            <a:ext cx="8229601" cy="1143002"/>
          </a:xfrm>
          <a:prstGeom prst="rect">
            <a:avLst/>
          </a:prstGeom>
        </p:spPr>
        <p:txBody>
          <a:bodyPr>
            <a:normAutofit/>
          </a:bodyPr>
          <a:lstStyle>
            <a:lvl1pPr>
              <a:defRPr b="1">
                <a:latin typeface="SassoonCRInfant"/>
                <a:ea typeface="SassoonCRInfant"/>
                <a:cs typeface="SassoonCRInfant"/>
                <a:sym typeface="SassoonCRInfant"/>
              </a:defRPr>
            </a:lvl1pPr>
          </a:lstStyle>
          <a:p>
            <a:r>
              <a:rPr>
                <a:latin typeface="NTFPrintfk" panose="03000400000000000000" pitchFamily="66" charset="0"/>
              </a:rPr>
              <a:t>English </a:t>
            </a:r>
          </a:p>
        </p:txBody>
      </p:sp>
      <p:sp>
        <p:nvSpPr>
          <p:cNvPr id="35" name="Daily lessons which are split between writing, reading comprehension, Grammar,  Punctuation and Spelling (GPS or SPaG) and Dictation.…"/>
          <p:cNvSpPr txBox="1">
            <a:spLocks noGrp="1"/>
          </p:cNvSpPr>
          <p:nvPr>
            <p:ph type="body" idx="4294967295"/>
          </p:nvPr>
        </p:nvSpPr>
        <p:spPr>
          <a:xfrm>
            <a:off x="250825" y="836612"/>
            <a:ext cx="8642350" cy="1838008"/>
          </a:xfrm>
          <a:prstGeom prst="rect">
            <a:avLst/>
          </a:prstGeom>
        </p:spPr>
        <p:txBody>
          <a:bodyPr lIns="45719" tIns="45720" rIns="45719" bIns="45720" anchor="t">
            <a:normAutofit fontScale="92500" lnSpcReduction="10000"/>
          </a:bodyPr>
          <a:lstStyle/>
          <a:p>
            <a:pPr>
              <a:lnSpc>
                <a:spcPct val="90000"/>
              </a:lnSpc>
              <a:spcBef>
                <a:spcPts val="600"/>
              </a:spcBef>
              <a:buChar char="•"/>
              <a:defRPr sz="2600">
                <a:latin typeface="SassoonCRInfant"/>
                <a:ea typeface="SassoonCRInfant"/>
                <a:cs typeface="SassoonCRInfant"/>
                <a:sym typeface="SassoonCRInfant"/>
              </a:defRPr>
            </a:pPr>
            <a:endParaRPr sz="2800"/>
          </a:p>
          <a:p>
            <a:pPr marL="368935" indent="-368935">
              <a:lnSpc>
                <a:spcPct val="90000"/>
              </a:lnSpc>
              <a:spcBef>
                <a:spcPts val="600"/>
              </a:spcBef>
              <a:buChar char="•"/>
              <a:defRPr sz="2600">
                <a:latin typeface="SassoonCRInfant"/>
                <a:ea typeface="SassoonCRInfant"/>
                <a:cs typeface="SassoonCRInfant"/>
                <a:sym typeface="SassoonCRInfant"/>
              </a:defRPr>
            </a:pPr>
            <a:r>
              <a:rPr sz="2800" dirty="0">
                <a:latin typeface="NTFPrintfk"/>
              </a:rPr>
              <a:t>Daily lessons which are split between writing, reading comprehension, Grammar,  Punctuation and Spelling (GPS or </a:t>
            </a:r>
            <a:r>
              <a:rPr sz="2800" dirty="0" err="1">
                <a:latin typeface="NTFPrintfk"/>
              </a:rPr>
              <a:t>SPaG</a:t>
            </a:r>
            <a:r>
              <a:rPr sz="2800" dirty="0">
                <a:latin typeface="NTFPrintfk"/>
              </a:rPr>
              <a:t>) and Dictation. </a:t>
            </a:r>
          </a:p>
          <a:p>
            <a:pPr marL="368935" indent="-368935">
              <a:lnSpc>
                <a:spcPct val="90000"/>
              </a:lnSpc>
              <a:spcBef>
                <a:spcPts val="600"/>
              </a:spcBef>
              <a:buChar char="•"/>
              <a:defRPr sz="2600">
                <a:latin typeface="SassoonCRInfant"/>
                <a:ea typeface="SassoonCRInfant"/>
                <a:cs typeface="SassoonCRInfant"/>
                <a:sym typeface="SassoonCRInfant"/>
              </a:defRPr>
            </a:pPr>
            <a:r>
              <a:rPr sz="2800">
                <a:latin typeface="NTFPrintfk"/>
              </a:rPr>
              <a:t>Lessons are taught from </a:t>
            </a:r>
            <a:r>
              <a:rPr lang="en-US" sz="2800">
                <a:latin typeface="NTFPrintfk"/>
              </a:rPr>
              <a:t>our</a:t>
            </a:r>
            <a:r>
              <a:rPr sz="2800">
                <a:latin typeface="NTFPrintfk"/>
              </a:rPr>
              <a:t> Literature Spine.</a:t>
            </a:r>
            <a:r>
              <a:rPr sz="2800" dirty="0">
                <a:latin typeface="NTFPrintfk"/>
              </a:rPr>
              <a:t> </a:t>
            </a:r>
          </a:p>
        </p:txBody>
      </p:sp>
      <p:pic>
        <p:nvPicPr>
          <p:cNvPr id="2" name="Picture 1"/>
          <p:cNvPicPr>
            <a:picLocks noChangeAspect="1"/>
          </p:cNvPicPr>
          <p:nvPr/>
        </p:nvPicPr>
        <p:blipFill rotWithShape="1">
          <a:blip r:embed="rId3"/>
          <a:srcRect l="25924" t="18154" r="18016" b="10297"/>
          <a:stretch/>
        </p:blipFill>
        <p:spPr>
          <a:xfrm>
            <a:off x="171695" y="4464363"/>
            <a:ext cx="2856598" cy="2050737"/>
          </a:xfrm>
          <a:prstGeom prst="rect">
            <a:avLst/>
          </a:prstGeom>
        </p:spPr>
      </p:pic>
      <p:pic>
        <p:nvPicPr>
          <p:cNvPr id="3" name="Picture 2"/>
          <p:cNvPicPr>
            <a:picLocks noChangeAspect="1"/>
          </p:cNvPicPr>
          <p:nvPr/>
        </p:nvPicPr>
        <p:blipFill rotWithShape="1">
          <a:blip r:embed="rId4"/>
          <a:srcRect l="26511" t="18358" r="18057" b="11466"/>
          <a:stretch/>
        </p:blipFill>
        <p:spPr>
          <a:xfrm>
            <a:off x="3028293" y="3543300"/>
            <a:ext cx="3044945" cy="2168370"/>
          </a:xfrm>
          <a:prstGeom prst="rect">
            <a:avLst/>
          </a:prstGeom>
        </p:spPr>
      </p:pic>
      <p:pic>
        <p:nvPicPr>
          <p:cNvPr id="4" name="Picture 3"/>
          <p:cNvPicPr>
            <a:picLocks noChangeAspect="1"/>
          </p:cNvPicPr>
          <p:nvPr/>
        </p:nvPicPr>
        <p:blipFill rotWithShape="1">
          <a:blip r:embed="rId5"/>
          <a:srcRect l="26021" t="15938" r="15795" b="10715"/>
          <a:stretch/>
        </p:blipFill>
        <p:spPr>
          <a:xfrm>
            <a:off x="6073238" y="4379913"/>
            <a:ext cx="3011162" cy="2135187"/>
          </a:xfrm>
          <a:prstGeom prst="rect">
            <a:avLst/>
          </a:prstGeom>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ading"/>
          <p:cNvSpPr txBox="1">
            <a:spLocks noGrp="1"/>
          </p:cNvSpPr>
          <p:nvPr>
            <p:ph type="title" idx="4294967295"/>
          </p:nvPr>
        </p:nvSpPr>
        <p:spPr>
          <a:xfrm>
            <a:off x="468312" y="-1"/>
            <a:ext cx="8229601" cy="1143002"/>
          </a:xfrm>
          <a:prstGeom prst="rect">
            <a:avLst/>
          </a:prstGeom>
        </p:spPr>
        <p:txBody>
          <a:bodyPr>
            <a:normAutofit/>
          </a:bodyPr>
          <a:lstStyle>
            <a:lvl1pPr>
              <a:defRPr b="1">
                <a:latin typeface="SassoonCRInfant"/>
                <a:ea typeface="SassoonCRInfant"/>
                <a:cs typeface="SassoonCRInfant"/>
                <a:sym typeface="SassoonCRInfant"/>
              </a:defRPr>
            </a:lvl1pPr>
          </a:lstStyle>
          <a:p>
            <a:r>
              <a:rPr>
                <a:latin typeface="NTFPrintfk" panose="03000400000000000000" pitchFamily="66" charset="0"/>
              </a:rPr>
              <a:t>Reading</a:t>
            </a:r>
          </a:p>
        </p:txBody>
      </p:sp>
      <p:sp>
        <p:nvSpPr>
          <p:cNvPr id="38" name="A mixture of guided and independent reading in Year 6…"/>
          <p:cNvSpPr txBox="1">
            <a:spLocks noGrp="1"/>
          </p:cNvSpPr>
          <p:nvPr>
            <p:ph type="body" idx="4294967295"/>
          </p:nvPr>
        </p:nvSpPr>
        <p:spPr>
          <a:xfrm>
            <a:off x="250825" y="836611"/>
            <a:ext cx="8642350" cy="5713657"/>
          </a:xfrm>
          <a:prstGeom prst="rect">
            <a:avLst/>
          </a:prstGeom>
        </p:spPr>
        <p:txBody>
          <a:bodyPr lIns="45719" tIns="45720" rIns="45719" bIns="45720" anchor="t">
            <a:normAutofit fontScale="85000" lnSpcReduction="20000"/>
          </a:bodyPr>
          <a:lstStyle/>
          <a:p>
            <a:pPr marL="311785" indent="-311785" defTabSz="832104">
              <a:lnSpc>
                <a:spcPct val="90000"/>
              </a:lnSpc>
              <a:spcBef>
                <a:spcPts val="500"/>
              </a:spcBef>
              <a:buChar char="•"/>
              <a:defRPr sz="2366">
                <a:latin typeface="SassoonCRInfant"/>
                <a:ea typeface="SassoonCRInfant"/>
                <a:cs typeface="SassoonCRInfant"/>
                <a:sym typeface="SassoonCRInfant"/>
              </a:defRPr>
            </a:pPr>
            <a:endParaRPr lang="en-US" sz="2548"/>
          </a:p>
          <a:p>
            <a:pPr marL="311785" indent="-311785" defTabSz="832104">
              <a:lnSpc>
                <a:spcPct val="90000"/>
              </a:lnSpc>
              <a:spcBef>
                <a:spcPts val="500"/>
              </a:spcBef>
              <a:buChar char="•"/>
              <a:defRPr sz="2366">
                <a:latin typeface="SassoonCRInfant"/>
                <a:ea typeface="SassoonCRInfant"/>
                <a:cs typeface="SassoonCRInfant"/>
                <a:sym typeface="SassoonCRInfant"/>
              </a:defRPr>
            </a:pPr>
            <a:r>
              <a:rPr sz="2800" dirty="0">
                <a:latin typeface="NTFPrintfk" panose="03000400000000000000" pitchFamily="66" charset="0"/>
              </a:rPr>
              <a:t>A mixture of </a:t>
            </a:r>
            <a:r>
              <a:rPr lang="en-US" sz="2800" dirty="0">
                <a:latin typeface="NTFPrintfk" panose="03000400000000000000" pitchFamily="66" charset="0"/>
              </a:rPr>
              <a:t>guided </a:t>
            </a:r>
            <a:r>
              <a:rPr sz="2800" dirty="0">
                <a:latin typeface="NTFPrintfk" panose="03000400000000000000" pitchFamily="66" charset="0"/>
              </a:rPr>
              <a:t>reading</a:t>
            </a:r>
            <a:r>
              <a:rPr lang="en-US" sz="2800" dirty="0">
                <a:latin typeface="NTFPrintfk" panose="03000400000000000000" pitchFamily="66" charset="0"/>
              </a:rPr>
              <a:t> and whole class reading</a:t>
            </a:r>
            <a:r>
              <a:rPr sz="2800" dirty="0">
                <a:latin typeface="NTFPrintfk" panose="03000400000000000000" pitchFamily="66" charset="0"/>
              </a:rPr>
              <a:t> in Year 6</a:t>
            </a:r>
            <a:r>
              <a:rPr lang="en-GB" sz="2800" dirty="0">
                <a:latin typeface="NTFPrintfk" panose="03000400000000000000" pitchFamily="66" charset="0"/>
              </a:rPr>
              <a:t>.</a:t>
            </a:r>
          </a:p>
          <a:p>
            <a:pPr marL="311785" indent="-311785" defTabSz="832104">
              <a:lnSpc>
                <a:spcPct val="90000"/>
              </a:lnSpc>
              <a:spcBef>
                <a:spcPts val="500"/>
              </a:spcBef>
              <a:buChar char="•"/>
              <a:defRPr sz="2366">
                <a:latin typeface="SassoonCRInfant"/>
                <a:ea typeface="SassoonCRInfant"/>
                <a:cs typeface="SassoonCRInfant"/>
                <a:sym typeface="SassoonCRInfant"/>
              </a:defRPr>
            </a:pPr>
            <a:endParaRPr lang="en-GB" sz="2800">
              <a:latin typeface="NTFPrintfk" panose="03000400000000000000" pitchFamily="66" charset="0"/>
            </a:endParaRPr>
          </a:p>
          <a:p>
            <a:pPr marL="311785" indent="-311785" defTabSz="832104">
              <a:lnSpc>
                <a:spcPct val="90000"/>
              </a:lnSpc>
              <a:spcBef>
                <a:spcPts val="500"/>
              </a:spcBef>
              <a:buChar char="•"/>
              <a:defRPr sz="2366">
                <a:latin typeface="SassoonCRInfant"/>
                <a:ea typeface="SassoonCRInfant"/>
                <a:cs typeface="SassoonCRInfant"/>
                <a:sym typeface="SassoonCRInfant"/>
              </a:defRPr>
            </a:pPr>
            <a:r>
              <a:rPr lang="en-GB" sz="2800" dirty="0">
                <a:latin typeface="NTFPrintfk"/>
              </a:rPr>
              <a:t>Reading sketchbooks</a:t>
            </a:r>
            <a:endParaRPr lang="en-GB" sz="2800" dirty="0">
              <a:latin typeface="NTFPrintfk" panose="03000400000000000000" pitchFamily="66" charset="0"/>
            </a:endParaRPr>
          </a:p>
          <a:p>
            <a:pPr marL="0" indent="0" defTabSz="832104">
              <a:lnSpc>
                <a:spcPct val="90000"/>
              </a:lnSpc>
              <a:spcBef>
                <a:spcPts val="500"/>
              </a:spcBef>
              <a:buNone/>
              <a:defRPr sz="2366">
                <a:latin typeface="SassoonCRInfant"/>
                <a:ea typeface="SassoonCRInfant"/>
                <a:cs typeface="SassoonCRInfant"/>
                <a:sym typeface="SassoonCRInfant"/>
              </a:defRPr>
            </a:pPr>
            <a:endParaRPr lang="en-GB" sz="2800">
              <a:latin typeface="NTFPrintfk" panose="03000400000000000000" pitchFamily="66" charset="0"/>
            </a:endParaRPr>
          </a:p>
          <a:p>
            <a:pPr marL="311785" indent="-311785" defTabSz="832104">
              <a:lnSpc>
                <a:spcPct val="90000"/>
              </a:lnSpc>
              <a:spcBef>
                <a:spcPts val="500"/>
              </a:spcBef>
              <a:buChar char="•"/>
              <a:defRPr sz="2366">
                <a:latin typeface="SassoonCRInfant"/>
                <a:ea typeface="SassoonCRInfant"/>
                <a:cs typeface="SassoonCRInfant"/>
                <a:sym typeface="SassoonCRInfant"/>
              </a:defRPr>
            </a:pPr>
            <a:r>
              <a:rPr lang="en-GB" sz="2800" dirty="0">
                <a:latin typeface="NTFPrintfk"/>
              </a:rPr>
              <a:t>Your child will</a:t>
            </a:r>
            <a:r>
              <a:rPr sz="2800" dirty="0">
                <a:latin typeface="NTFPrintfk"/>
              </a:rPr>
              <a:t> have the opportunity to go to the library where they can borrow books of their choice.</a:t>
            </a:r>
            <a:r>
              <a:rPr lang="en-US" sz="2800" dirty="0">
                <a:latin typeface="NTFPrintfk"/>
              </a:rPr>
              <a:t> Library readers are expected to read a varied 'diet' of books through the year.</a:t>
            </a:r>
            <a:endParaRPr lang="en-GB" sz="2800" dirty="0">
              <a:latin typeface="NTFPrintfk"/>
            </a:endParaRPr>
          </a:p>
          <a:p>
            <a:pPr marL="311785" indent="-311785" defTabSz="832104">
              <a:lnSpc>
                <a:spcPct val="90000"/>
              </a:lnSpc>
              <a:spcBef>
                <a:spcPts val="500"/>
              </a:spcBef>
              <a:buFontTx/>
              <a:buChar char="•"/>
              <a:defRPr sz="2366">
                <a:latin typeface="SassoonCRInfant"/>
                <a:ea typeface="SassoonCRInfant"/>
                <a:cs typeface="SassoonCRInfant"/>
                <a:sym typeface="SassoonCRInfant"/>
              </a:defRPr>
            </a:pPr>
            <a:endParaRPr lang="en-US" sz="2800">
              <a:latin typeface="NTFPrintfk"/>
            </a:endParaRPr>
          </a:p>
          <a:p>
            <a:pPr marL="457200" indent="-457200" defTabSz="832104">
              <a:lnSpc>
                <a:spcPct val="90000"/>
              </a:lnSpc>
              <a:spcBef>
                <a:spcPts val="500"/>
              </a:spcBef>
              <a:buFont typeface="Arial"/>
              <a:buChar char="•"/>
              <a:defRPr sz="2366">
                <a:latin typeface="SassoonCRInfant"/>
                <a:ea typeface="SassoonCRInfant"/>
                <a:cs typeface="SassoonCRInfant"/>
                <a:sym typeface="SassoonCRInfant"/>
              </a:defRPr>
            </a:pPr>
            <a:r>
              <a:rPr lang="en-US" sz="2800" dirty="0">
                <a:latin typeface="NTFPrintfk"/>
              </a:rPr>
              <a:t>‘Stage’ readers must read at least twice per week to an adult at home.</a:t>
            </a:r>
            <a:endParaRPr lang="en-GB" sz="2800" dirty="0">
              <a:latin typeface="NTFPrintfk"/>
            </a:endParaRPr>
          </a:p>
          <a:p>
            <a:pPr marL="0" indent="0" defTabSz="832104">
              <a:lnSpc>
                <a:spcPct val="90000"/>
              </a:lnSpc>
              <a:spcBef>
                <a:spcPts val="500"/>
              </a:spcBef>
              <a:buNone/>
              <a:defRPr sz="2366">
                <a:latin typeface="SassoonCRInfant"/>
                <a:ea typeface="SassoonCRInfant"/>
                <a:cs typeface="SassoonCRInfant"/>
                <a:sym typeface="SassoonCRInfant"/>
              </a:defRPr>
            </a:pPr>
            <a:endParaRPr sz="2800">
              <a:latin typeface="NTFPrintfk" panose="03000400000000000000" pitchFamily="66" charset="0"/>
            </a:endParaRPr>
          </a:p>
          <a:p>
            <a:pPr marL="311785" indent="-311785" defTabSz="832104">
              <a:lnSpc>
                <a:spcPct val="90000"/>
              </a:lnSpc>
              <a:spcBef>
                <a:spcPts val="500"/>
              </a:spcBef>
              <a:buChar char="•"/>
              <a:defRPr sz="2366">
                <a:latin typeface="SassoonCRInfant"/>
                <a:ea typeface="SassoonCRInfant"/>
                <a:cs typeface="SassoonCRInfant"/>
                <a:sym typeface="SassoonCRInfant"/>
              </a:defRPr>
            </a:pPr>
            <a:r>
              <a:rPr sz="2800" dirty="0">
                <a:latin typeface="NTFPrintfk"/>
              </a:rPr>
              <a:t>Please ensure your children take care of books. There is a £5 charge for lost library books.</a:t>
            </a:r>
          </a:p>
          <a:p>
            <a:pPr marL="311785" indent="-311785" defTabSz="832104">
              <a:lnSpc>
                <a:spcPct val="90000"/>
              </a:lnSpc>
              <a:spcBef>
                <a:spcPts val="500"/>
              </a:spcBef>
              <a:buChar char="•"/>
              <a:defRPr sz="2366">
                <a:latin typeface="SassoonCRInfant"/>
                <a:ea typeface="SassoonCRInfant"/>
                <a:cs typeface="SassoonCRInfant"/>
                <a:sym typeface="SassoonCRInfant"/>
              </a:defRPr>
            </a:pPr>
            <a:endParaRPr lang="en-US" sz="2800" dirty="0">
              <a:latin typeface="NTFPrintfk"/>
            </a:endParaRPr>
          </a:p>
          <a:p>
            <a:pPr marL="311785" indent="-311785" defTabSz="832104">
              <a:lnSpc>
                <a:spcPct val="90000"/>
              </a:lnSpc>
              <a:spcBef>
                <a:spcPts val="500"/>
              </a:spcBef>
              <a:buChar char="•"/>
              <a:defRPr sz="2366">
                <a:latin typeface="SassoonCRInfant"/>
                <a:ea typeface="SassoonCRInfant"/>
                <a:cs typeface="SassoonCRInfant"/>
                <a:sym typeface="SassoonCRInfant"/>
              </a:defRPr>
            </a:pPr>
            <a:r>
              <a:rPr lang="en-US" sz="2800" dirty="0">
                <a:latin typeface="NTFPrintfk"/>
              </a:rPr>
              <a:t>There is potential for our school library to open after school on a Monday to pupils and parents. </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Image" descr="Image"/>
          <p:cNvPicPr>
            <a:picLocks noChangeAspect="1"/>
          </p:cNvPicPr>
          <p:nvPr/>
        </p:nvPicPr>
        <p:blipFill>
          <a:blip r:embed="rId2"/>
          <a:srcRect/>
          <a:stretch>
            <a:fillRect/>
          </a:stretch>
        </p:blipFill>
        <p:spPr>
          <a:xfrm>
            <a:off x="-201997" y="-567039"/>
            <a:ext cx="7895754" cy="11167078"/>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Maths"/>
          <p:cNvSpPr txBox="1">
            <a:spLocks noGrp="1"/>
          </p:cNvSpPr>
          <p:nvPr>
            <p:ph type="title" idx="4294967295"/>
          </p:nvPr>
        </p:nvSpPr>
        <p:spPr>
          <a:xfrm>
            <a:off x="457200" y="274637"/>
            <a:ext cx="8229600" cy="1143001"/>
          </a:xfrm>
          <a:prstGeom prst="rect">
            <a:avLst/>
          </a:prstGeom>
        </p:spPr>
        <p:txBody>
          <a:bodyPr>
            <a:normAutofit/>
          </a:bodyPr>
          <a:lstStyle>
            <a:lvl1pPr>
              <a:defRPr sz="6000" b="1">
                <a:latin typeface="SassoonCRInfant"/>
                <a:ea typeface="SassoonCRInfant"/>
                <a:cs typeface="SassoonCRInfant"/>
                <a:sym typeface="SassoonCRInfant"/>
              </a:defRPr>
            </a:lvl1pPr>
          </a:lstStyle>
          <a:p>
            <a:r>
              <a:rPr err="1">
                <a:latin typeface="NTFPrintfk" panose="03000400000000000000" pitchFamily="66" charset="0"/>
              </a:rPr>
              <a:t>Maths</a:t>
            </a:r>
            <a:r>
              <a:t> </a:t>
            </a:r>
          </a:p>
        </p:txBody>
      </p:sp>
      <p:sp>
        <p:nvSpPr>
          <p:cNvPr id="45" name="Focus on applying arithmetic skills in different contexts in order to solve problems. Fluency in basic arithmetic is important to achieve this e.g. good understanding of place value, multiplication tables"/>
          <p:cNvSpPr txBox="1">
            <a:spLocks noGrp="1"/>
          </p:cNvSpPr>
          <p:nvPr>
            <p:ph type="body" idx="4294967295"/>
          </p:nvPr>
        </p:nvSpPr>
        <p:spPr>
          <a:xfrm>
            <a:off x="457200" y="773112"/>
            <a:ext cx="8229600" cy="5545138"/>
          </a:xfrm>
          <a:prstGeom prst="rect">
            <a:avLst/>
          </a:prstGeom>
        </p:spPr>
        <p:txBody>
          <a:bodyPr lIns="45719" tIns="45720" rIns="45719" bIns="45720" anchor="t">
            <a:normAutofit/>
          </a:bodyPr>
          <a:lstStyle/>
          <a:p>
            <a:pPr>
              <a:buChar char="•"/>
              <a:defRPr>
                <a:latin typeface="SassoonCRInfant"/>
                <a:ea typeface="SassoonCRInfant"/>
                <a:cs typeface="SassoonCRInfant"/>
                <a:sym typeface="SassoonCRInfant"/>
              </a:defRPr>
            </a:pPr>
            <a:endParaRPr>
              <a:latin typeface="NTFPrintfk" panose="03000400000000000000" pitchFamily="66" charset="0"/>
            </a:endParaRPr>
          </a:p>
          <a:p>
            <a:pPr>
              <a:buChar char="•"/>
              <a:defRPr>
                <a:latin typeface="SassoonCRInfant"/>
                <a:ea typeface="SassoonCRInfant"/>
                <a:cs typeface="SassoonCRInfant"/>
                <a:sym typeface="SassoonCRInfant"/>
              </a:defRPr>
            </a:pPr>
            <a:r>
              <a:rPr lang="en-US" sz="2400" dirty="0">
                <a:latin typeface="NTFPrintfk"/>
              </a:rPr>
              <a:t>We teach from White Rose which is a </a:t>
            </a:r>
            <a:r>
              <a:rPr lang="en-US" sz="2400" dirty="0" err="1">
                <a:latin typeface="NTFPrintfk"/>
              </a:rPr>
              <a:t>Maths</a:t>
            </a:r>
            <a:r>
              <a:rPr lang="en-US" sz="2400" dirty="0">
                <a:latin typeface="NTFPrintfk"/>
              </a:rPr>
              <a:t> scheme of work, which is then adapted to support as well as challenge learners.</a:t>
            </a:r>
          </a:p>
          <a:p>
            <a:pPr marL="0" indent="0">
              <a:buNone/>
              <a:defRPr>
                <a:latin typeface="SassoonCRInfant"/>
                <a:ea typeface="SassoonCRInfant"/>
                <a:cs typeface="SassoonCRInfant"/>
                <a:sym typeface="SassoonCRInfant"/>
              </a:defRPr>
            </a:pPr>
            <a:endParaRPr/>
          </a:p>
        </p:txBody>
      </p:sp>
      <p:pic>
        <p:nvPicPr>
          <p:cNvPr id="2" name="Picture 1"/>
          <p:cNvPicPr>
            <a:picLocks noChangeAspect="1"/>
          </p:cNvPicPr>
          <p:nvPr/>
        </p:nvPicPr>
        <p:blipFill rotWithShape="1">
          <a:blip r:embed="rId3"/>
          <a:srcRect l="20736" t="28939" r="35120" b="21867"/>
          <a:stretch/>
        </p:blipFill>
        <p:spPr>
          <a:xfrm>
            <a:off x="1350190" y="2168251"/>
            <a:ext cx="6443620" cy="4039118"/>
          </a:xfrm>
          <a:prstGeom prst="rect">
            <a:avLst/>
          </a:prstGeom>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
          <p:cNvSpPr txBox="1">
            <a:spLocks/>
          </p:cNvSpPr>
          <p:nvPr/>
        </p:nvSpPr>
        <p:spPr>
          <a:xfrm>
            <a:off x="1938528" y="5174538"/>
            <a:ext cx="5504688" cy="26549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rIns="45719" anchor="ctr">
            <a:noAutofit/>
          </a:bodyPr>
          <a:lstStyle>
            <a:lvl1pPr marL="0" marR="0" indent="0" algn="ctr" defTabSz="914400" rtl="0" latinLnBrk="0">
              <a:lnSpc>
                <a:spcPct val="100000"/>
              </a:lnSpc>
              <a:spcBef>
                <a:spcPts val="0"/>
              </a:spcBef>
              <a:spcAft>
                <a:spcPts val="0"/>
              </a:spcAft>
              <a:buClrTx/>
              <a:buSzTx/>
              <a:buFontTx/>
              <a:buNone/>
              <a:tabLst/>
              <a:defRPr sz="6000" b="1" i="0" u="none" strike="noStrike" cap="none" spc="0" baseline="0">
                <a:solidFill>
                  <a:srgbClr val="000000"/>
                </a:solidFill>
                <a:uFillTx/>
                <a:latin typeface="SassoonCRInfant"/>
                <a:ea typeface="SassoonCRInfant"/>
                <a:cs typeface="SassoonCRInfant"/>
                <a:sym typeface="SassoonCRInfant"/>
              </a:defRPr>
            </a:lvl1pPr>
            <a:lvl2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2pPr>
            <a:lvl3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3pPr>
            <a:lvl4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4pPr>
            <a:lvl5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5pPr>
            <a:lvl6pPr marL="0" marR="0" indent="4572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6pPr>
            <a:lvl7pPr marL="0" marR="0" indent="9144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7pPr>
            <a:lvl8pPr marL="0" marR="0" indent="13716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8pPr>
            <a:lvl9pPr marL="0" marR="0" indent="18288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9pPr>
          </a:lstStyle>
          <a:p>
            <a:pPr hangingPunct="1"/>
            <a:endParaRPr lang="en-GB" sz="3200">
              <a:latin typeface="NTFPrintfk" panose="03000400000000000000" pitchFamily="66" charset="0"/>
            </a:endParaRPr>
          </a:p>
        </p:txBody>
      </p:sp>
      <p:pic>
        <p:nvPicPr>
          <p:cNvPr id="1028" name="Picture 4" descr="Image result for times tables rock sta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1663" y="1540800"/>
            <a:ext cx="2352675" cy="2143125"/>
          </a:xfrm>
          <a:prstGeom prst="rect">
            <a:avLst/>
          </a:prstGeom>
          <a:noFill/>
          <a:extLst>
            <a:ext uri="{909E8E84-426E-40DD-AFC4-6F175D3DCCD1}">
              <a14:hiddenFill xmlns:a14="http://schemas.microsoft.com/office/drawing/2010/main">
                <a:solidFill>
                  <a:srgbClr val="FFFFFF"/>
                </a:solidFill>
              </a14:hiddenFill>
            </a:ext>
          </a:extLst>
        </p:spPr>
      </p:pic>
      <p:sp>
        <p:nvSpPr>
          <p:cNvPr id="7" name="P.E."/>
          <p:cNvSpPr txBox="1">
            <a:spLocks/>
          </p:cNvSpPr>
          <p:nvPr/>
        </p:nvSpPr>
        <p:spPr>
          <a:xfrm>
            <a:off x="3910382" y="1132821"/>
            <a:ext cx="5504688" cy="26549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rIns="45719" anchor="ctr">
            <a:noAutofit/>
          </a:bodyPr>
          <a:lstStyle>
            <a:lvl1pPr marL="0" marR="0" indent="0" algn="ctr" defTabSz="914400" rtl="0" latinLnBrk="0">
              <a:lnSpc>
                <a:spcPct val="100000"/>
              </a:lnSpc>
              <a:spcBef>
                <a:spcPts val="0"/>
              </a:spcBef>
              <a:spcAft>
                <a:spcPts val="0"/>
              </a:spcAft>
              <a:buClrTx/>
              <a:buSzTx/>
              <a:buFontTx/>
              <a:buNone/>
              <a:tabLst/>
              <a:defRPr sz="6000" b="1" i="0" u="none" strike="noStrike" cap="none" spc="0" baseline="0">
                <a:solidFill>
                  <a:srgbClr val="000000"/>
                </a:solidFill>
                <a:uFillTx/>
                <a:latin typeface="SassoonCRInfant"/>
                <a:ea typeface="SassoonCRInfant"/>
                <a:cs typeface="SassoonCRInfant"/>
                <a:sym typeface="SassoonCRInfant"/>
              </a:defRPr>
            </a:lvl1pPr>
            <a:lvl2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2pPr>
            <a:lvl3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3pPr>
            <a:lvl4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4pPr>
            <a:lvl5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5pPr>
            <a:lvl6pPr marL="0" marR="0" indent="4572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6pPr>
            <a:lvl7pPr marL="0" marR="0" indent="9144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7pPr>
            <a:lvl8pPr marL="0" marR="0" indent="13716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8pPr>
            <a:lvl9pPr marL="0" marR="0" indent="18288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9pPr>
          </a:lstStyle>
          <a:p>
            <a:pPr hangingPunct="1"/>
            <a:r>
              <a:rPr lang="en-GB" sz="3200">
                <a:latin typeface="NTFPrintfk" panose="03000400000000000000" pitchFamily="66" charset="0"/>
              </a:rPr>
              <a:t>Times Table Rock Stars</a:t>
            </a:r>
          </a:p>
        </p:txBody>
      </p:sp>
      <p:sp>
        <p:nvSpPr>
          <p:cNvPr id="5" name="Rectangle 4"/>
          <p:cNvSpPr/>
          <p:nvPr/>
        </p:nvSpPr>
        <p:spPr>
          <a:xfrm>
            <a:off x="5342644" y="3826410"/>
            <a:ext cx="2441694" cy="369332"/>
          </a:xfrm>
          <a:prstGeom prst="rect">
            <a:avLst/>
          </a:prstGeom>
        </p:spPr>
        <p:txBody>
          <a:bodyPr wrap="none">
            <a:spAutoFit/>
          </a:bodyPr>
          <a:lstStyle/>
          <a:p>
            <a:r>
              <a:rPr lang="en-GB">
                <a:solidFill>
                  <a:srgbClr val="006621"/>
                </a:solidFill>
                <a:latin typeface="Roboto"/>
              </a:rPr>
              <a:t>https://ttrockstars.com</a:t>
            </a:r>
            <a:endParaRPr lang="en-GB"/>
          </a:p>
        </p:txBody>
      </p:sp>
      <p:sp>
        <p:nvSpPr>
          <p:cNvPr id="6" name="Rectangle 5"/>
          <p:cNvSpPr/>
          <p:nvPr/>
        </p:nvSpPr>
        <p:spPr>
          <a:xfrm>
            <a:off x="3011511" y="197941"/>
            <a:ext cx="3147015" cy="769441"/>
          </a:xfrm>
          <a:prstGeom prst="rect">
            <a:avLst/>
          </a:prstGeom>
        </p:spPr>
        <p:txBody>
          <a:bodyPr wrap="none">
            <a:spAutoFit/>
          </a:bodyPr>
          <a:lstStyle/>
          <a:p>
            <a:r>
              <a:rPr lang="en-GB" sz="4400">
                <a:latin typeface="NTFPrintfk" panose="03000400000000000000" pitchFamily="66" charset="0"/>
              </a:rPr>
              <a:t>Maths Websites </a:t>
            </a:r>
            <a:endParaRPr lang="en-GB" sz="4400"/>
          </a:p>
        </p:txBody>
      </p:sp>
      <p:sp>
        <p:nvSpPr>
          <p:cNvPr id="10" name="P.E."/>
          <p:cNvSpPr txBox="1">
            <a:spLocks/>
          </p:cNvSpPr>
          <p:nvPr/>
        </p:nvSpPr>
        <p:spPr>
          <a:xfrm>
            <a:off x="15240" y="1427706"/>
            <a:ext cx="5504688" cy="26549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tIns="45720" rIns="45719" bIns="45720" anchor="ctr">
            <a:noAutofit/>
          </a:bodyPr>
          <a:lstStyle>
            <a:lvl1pPr marL="0" marR="0" indent="0" algn="ctr" defTabSz="914400" rtl="0" latinLnBrk="0">
              <a:lnSpc>
                <a:spcPct val="100000"/>
              </a:lnSpc>
              <a:spcBef>
                <a:spcPts val="0"/>
              </a:spcBef>
              <a:spcAft>
                <a:spcPts val="0"/>
              </a:spcAft>
              <a:buClrTx/>
              <a:buSzTx/>
              <a:buFontTx/>
              <a:buNone/>
              <a:tabLst/>
              <a:defRPr sz="6000" b="1" i="0" u="none" strike="noStrike" cap="none" spc="0" baseline="0">
                <a:solidFill>
                  <a:srgbClr val="000000"/>
                </a:solidFill>
                <a:uFillTx/>
                <a:latin typeface="SassoonCRInfant"/>
                <a:ea typeface="SassoonCRInfant"/>
                <a:cs typeface="SassoonCRInfant"/>
                <a:sym typeface="SassoonCRInfant"/>
              </a:defRPr>
            </a:lvl1pPr>
            <a:lvl2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2pPr>
            <a:lvl3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3pPr>
            <a:lvl4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4pPr>
            <a:lvl5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5pPr>
            <a:lvl6pPr marL="0" marR="0" indent="4572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6pPr>
            <a:lvl7pPr marL="0" marR="0" indent="9144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7pPr>
            <a:lvl8pPr marL="0" marR="0" indent="13716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8pPr>
            <a:lvl9pPr marL="0" marR="0" indent="18288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9pPr>
          </a:lstStyle>
          <a:p>
            <a:pPr hangingPunct="1"/>
            <a:endParaRPr lang="en-GB" sz="3200">
              <a:latin typeface="NTFPrintfk" panose="03000400000000000000" pitchFamily="66" charset="0"/>
            </a:endParaRPr>
          </a:p>
        </p:txBody>
      </p:sp>
      <p:sp>
        <p:nvSpPr>
          <p:cNvPr id="12" name="Rectangle 11"/>
          <p:cNvSpPr/>
          <p:nvPr/>
        </p:nvSpPr>
        <p:spPr>
          <a:xfrm>
            <a:off x="4377201" y="4793701"/>
            <a:ext cx="3562649" cy="646331"/>
          </a:xfrm>
          <a:prstGeom prst="rect">
            <a:avLst/>
          </a:prstGeom>
        </p:spPr>
        <p:txBody>
          <a:bodyPr wrap="square">
            <a:spAutoFit/>
          </a:bodyPr>
          <a:lstStyle/>
          <a:p>
            <a:r>
              <a:rPr lang="en-GB">
                <a:solidFill>
                  <a:schemeClr val="accent3">
                    <a:lumMod val="75000"/>
                  </a:schemeClr>
                </a:solidFill>
                <a:hlinkClick r:id="rId3"/>
              </a:rPr>
              <a:t>Parent resources | Maths workbooks | White Rose Maths</a:t>
            </a:r>
            <a:endParaRPr lang="en-GB">
              <a:solidFill>
                <a:schemeClr val="accent3">
                  <a:lumMod val="75000"/>
                </a:schemeClr>
              </a:solidFill>
            </a:endParaRPr>
          </a:p>
        </p:txBody>
      </p:sp>
      <p:pic>
        <p:nvPicPr>
          <p:cNvPr id="9" name="Picture 8"/>
          <p:cNvPicPr>
            <a:picLocks noChangeAspect="1"/>
          </p:cNvPicPr>
          <p:nvPr/>
        </p:nvPicPr>
        <p:blipFill>
          <a:blip r:embed="rId4"/>
          <a:stretch>
            <a:fillRect/>
          </a:stretch>
        </p:blipFill>
        <p:spPr>
          <a:xfrm>
            <a:off x="837750" y="3869171"/>
            <a:ext cx="3422262" cy="1853725"/>
          </a:xfrm>
          <a:prstGeom prst="rect">
            <a:avLst/>
          </a:prstGeom>
        </p:spPr>
      </p:pic>
    </p:spTree>
    <p:extLst>
      <p:ext uri="{BB962C8B-B14F-4D97-AF65-F5344CB8AC3E}">
        <p14:creationId xmlns:p14="http://schemas.microsoft.com/office/powerpoint/2010/main" val="3762703789"/>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P.E."/>
          <p:cNvSpPr txBox="1">
            <a:spLocks noGrp="1"/>
          </p:cNvSpPr>
          <p:nvPr>
            <p:ph type="title" idx="4294967295"/>
          </p:nvPr>
        </p:nvSpPr>
        <p:spPr>
          <a:xfrm>
            <a:off x="457200" y="274637"/>
            <a:ext cx="8229600" cy="1143001"/>
          </a:xfrm>
          <a:prstGeom prst="rect">
            <a:avLst/>
          </a:prstGeom>
        </p:spPr>
        <p:txBody>
          <a:bodyPr>
            <a:normAutofit/>
          </a:bodyPr>
          <a:lstStyle>
            <a:lvl1pPr>
              <a:defRPr sz="6000" b="1">
                <a:latin typeface="SassoonCRInfant"/>
                <a:ea typeface="SassoonCRInfant"/>
                <a:cs typeface="SassoonCRInfant"/>
                <a:sym typeface="SassoonCRInfant"/>
              </a:defRPr>
            </a:lvl1pPr>
          </a:lstStyle>
          <a:p>
            <a:r>
              <a:rPr>
                <a:latin typeface="NTFPrintfk" panose="03000400000000000000" pitchFamily="66" charset="0"/>
              </a:rPr>
              <a:t>P.E.</a:t>
            </a:r>
          </a:p>
        </p:txBody>
      </p:sp>
      <p:sp>
        <p:nvSpPr>
          <p:cNvPr id="50" name="PE kits need to be brought in at the start of every term. Please label each item of clothing with your child’s name.…"/>
          <p:cNvSpPr txBox="1">
            <a:spLocks noGrp="1"/>
          </p:cNvSpPr>
          <p:nvPr>
            <p:ph type="body" idx="4294967295"/>
          </p:nvPr>
        </p:nvSpPr>
        <p:spPr>
          <a:xfrm>
            <a:off x="457200" y="764931"/>
            <a:ext cx="8229600" cy="6416919"/>
          </a:xfrm>
          <a:prstGeom prst="rect">
            <a:avLst/>
          </a:prstGeom>
        </p:spPr>
        <p:txBody>
          <a:bodyPr lIns="45719" tIns="45720" rIns="45719" bIns="45720" anchor="t">
            <a:normAutofit fontScale="92500"/>
          </a:bodyPr>
          <a:lstStyle/>
          <a:p>
            <a:pPr marL="0" indent="0">
              <a:buNone/>
              <a:defRPr>
                <a:latin typeface="SassoonCRInfant"/>
                <a:ea typeface="SassoonCRInfant"/>
                <a:cs typeface="SassoonCRInfant"/>
                <a:sym typeface="SassoonCRInfant"/>
              </a:defRPr>
            </a:pPr>
            <a:endParaRPr/>
          </a:p>
          <a:p>
            <a:pPr>
              <a:buChar char="•"/>
              <a:defRPr>
                <a:latin typeface="SassoonCRInfant"/>
                <a:ea typeface="SassoonCRInfant"/>
                <a:cs typeface="SassoonCRInfant"/>
                <a:sym typeface="SassoonCRInfant"/>
              </a:defRPr>
            </a:pPr>
            <a:r>
              <a:rPr lang="en-GB" dirty="0">
                <a:latin typeface="NTFPrintfk"/>
              </a:rPr>
              <a:t>Please send your child to school wearing their PE kit on Fridays.</a:t>
            </a:r>
            <a:endParaRPr dirty="0">
              <a:latin typeface="NTFPrintfk" panose="03000400000000000000" pitchFamily="66" charset="0"/>
            </a:endParaRPr>
          </a:p>
          <a:p>
            <a:pPr>
              <a:buChar char="•"/>
              <a:defRPr>
                <a:latin typeface="SassoonCRInfant"/>
                <a:ea typeface="SassoonCRInfant"/>
                <a:cs typeface="SassoonCRInfant"/>
                <a:sym typeface="SassoonCRInfant"/>
              </a:defRPr>
            </a:pPr>
            <a:r>
              <a:rPr lang="en-GB" dirty="0">
                <a:latin typeface="NTFPrintfk"/>
              </a:rPr>
              <a:t>This should be: </a:t>
            </a:r>
            <a:r>
              <a:rPr dirty="0">
                <a:latin typeface="NTFPrintfk"/>
              </a:rPr>
              <a:t>White St. Peter’s t-shirt</a:t>
            </a:r>
            <a:r>
              <a:rPr lang="en-US" dirty="0">
                <a:latin typeface="NTFPrintfk"/>
              </a:rPr>
              <a:t> (</a:t>
            </a:r>
            <a:r>
              <a:rPr dirty="0">
                <a:latin typeface="NTFPrintfk"/>
              </a:rPr>
              <a:t>house </a:t>
            </a:r>
            <a:r>
              <a:rPr dirty="0" err="1">
                <a:latin typeface="NTFPrintfk"/>
              </a:rPr>
              <a:t>colours</a:t>
            </a:r>
            <a:r>
              <a:rPr dirty="0">
                <a:latin typeface="NTFPrintfk"/>
              </a:rPr>
              <a:t> are optional), black</a:t>
            </a:r>
            <a:r>
              <a:rPr lang="en-GB" dirty="0">
                <a:latin typeface="NTFPrintfk"/>
              </a:rPr>
              <a:t> </a:t>
            </a:r>
            <a:r>
              <a:rPr dirty="0">
                <a:latin typeface="NTFPrintfk"/>
              </a:rPr>
              <a:t>shorts </a:t>
            </a:r>
            <a:r>
              <a:rPr lang="en-GB" dirty="0">
                <a:latin typeface="NTFPrintfk"/>
              </a:rPr>
              <a:t>or joggers and trainers or </a:t>
            </a:r>
            <a:r>
              <a:rPr dirty="0">
                <a:latin typeface="NTFPrintfk"/>
              </a:rPr>
              <a:t>black pumps.</a:t>
            </a:r>
            <a:r>
              <a:rPr lang="en-GB" dirty="0">
                <a:latin typeface="NTFPrintfk"/>
              </a:rPr>
              <a:t> They may also wear a plain black jumper or hooded jacket (school jumpers are fine).</a:t>
            </a:r>
          </a:p>
          <a:p>
            <a:pPr>
              <a:buSzTx/>
              <a:buFont typeface="Arial" panose="020B0604020202020204" pitchFamily="34" charset="0"/>
              <a:buChar char="•"/>
              <a:defRPr>
                <a:latin typeface="SassoonCRInfant"/>
                <a:ea typeface="SassoonCRInfant"/>
                <a:cs typeface="SassoonCRInfant"/>
                <a:sym typeface="SassoonCRInfant"/>
              </a:defRPr>
            </a:pPr>
            <a:r>
              <a:rPr lang="en-GB" dirty="0">
                <a:latin typeface="NTFPrintfk"/>
              </a:rPr>
              <a:t>Children should not wear branded sports clothes.</a:t>
            </a:r>
          </a:p>
          <a:p>
            <a:pPr>
              <a:buSzTx/>
              <a:buFont typeface="Arial" panose="020B0604020202020204" pitchFamily="34" charset="0"/>
              <a:buChar char="•"/>
              <a:defRPr>
                <a:latin typeface="SassoonCRInfant"/>
                <a:ea typeface="SassoonCRInfant"/>
                <a:cs typeface="SassoonCRInfant"/>
                <a:sym typeface="SassoonCRInfant"/>
              </a:defRPr>
            </a:pPr>
            <a:r>
              <a:rPr lang="en-US" dirty="0">
                <a:latin typeface="NTFPrintfk"/>
              </a:rPr>
              <a:t>Our first P.E unit is Handball.</a:t>
            </a:r>
          </a:p>
          <a:p>
            <a:pPr>
              <a:buSzTx/>
              <a:buFont typeface="Arial" panose="020B0604020202020204" pitchFamily="34" charset="0"/>
              <a:buChar char="•"/>
              <a:defRPr>
                <a:latin typeface="SassoonCRInfant"/>
                <a:ea typeface="SassoonCRInfant"/>
                <a:cs typeface="SassoonCRInfant"/>
                <a:sym typeface="SassoonCRInfant"/>
              </a:defRPr>
            </a:pPr>
            <a:r>
              <a:rPr lang="en-US" b="1" dirty="0">
                <a:latin typeface="NTFPrintfk"/>
              </a:rPr>
              <a:t>If your child requires an inhaler or </a:t>
            </a:r>
            <a:r>
              <a:rPr lang="en-US" b="1" dirty="0" err="1">
                <a:latin typeface="NTFPrintfk"/>
              </a:rPr>
              <a:t>Epipen</a:t>
            </a:r>
            <a:r>
              <a:rPr lang="en-US" b="1" dirty="0">
                <a:latin typeface="NTFPrintfk"/>
              </a:rPr>
              <a:t>, please ensure school has at least one that’s ‘in date’.</a:t>
            </a:r>
            <a:endParaRPr b="1" dirty="0">
              <a:latin typeface="NTFPrintfk"/>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8675" y="1098183"/>
            <a:ext cx="4857750" cy="332422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642234" y="241902"/>
            <a:ext cx="3918060" cy="769441"/>
          </a:xfrm>
          <a:prstGeom prst="rect">
            <a:avLst/>
          </a:prstGeom>
        </p:spPr>
        <p:txBody>
          <a:bodyPr wrap="none">
            <a:spAutoFit/>
          </a:bodyPr>
          <a:lstStyle/>
          <a:p>
            <a:r>
              <a:rPr lang="en-US" sz="4400" b="1">
                <a:latin typeface="NTFPrintfk" panose="03000400000000000000" pitchFamily="66" charset="0"/>
              </a:rPr>
              <a:t>School Games Values</a:t>
            </a:r>
            <a:endParaRPr lang="en-GB" sz="4400" b="1"/>
          </a:p>
        </p:txBody>
      </p:sp>
      <p:sp>
        <p:nvSpPr>
          <p:cNvPr id="2" name="TextBox 1"/>
          <p:cNvSpPr txBox="1"/>
          <p:nvPr/>
        </p:nvSpPr>
        <p:spPr>
          <a:xfrm>
            <a:off x="683812" y="4715123"/>
            <a:ext cx="7561691" cy="193899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GB" sz="2400" b="0" i="0" u="none" strike="noStrike" cap="none" spc="0" normalizeH="0" baseline="0">
                <a:ln>
                  <a:noFill/>
                </a:ln>
                <a:solidFill>
                  <a:srgbClr val="000000"/>
                </a:solidFill>
                <a:effectLst/>
                <a:uFillTx/>
                <a:latin typeface="NTFCursive" panose="02000400000000000000" pitchFamily="2" charset="0"/>
                <a:sym typeface="Arial"/>
              </a:rPr>
              <a:t>These</a:t>
            </a:r>
            <a:r>
              <a:rPr kumimoji="0" lang="en-GB" sz="2400" b="0" i="0" u="none" strike="noStrike" cap="none" spc="0" normalizeH="0">
                <a:ln>
                  <a:noFill/>
                </a:ln>
                <a:solidFill>
                  <a:srgbClr val="000000"/>
                </a:solidFill>
                <a:effectLst/>
                <a:uFillTx/>
                <a:latin typeface="NTFCursive" panose="02000400000000000000" pitchFamily="2" charset="0"/>
                <a:sym typeface="Arial"/>
              </a:rPr>
              <a:t> our the school games values that are promoted throughout schools around the country and they a variation of the Olympic Values followed by our countries sportsman and women. We are focusing on these in PE and during sporting competitions and will help to children understanding the behaviour focus behind sport as well as enjoying the physical activity involved.</a:t>
            </a:r>
            <a:endParaRPr kumimoji="0" lang="en-GB" sz="2400" b="0" i="0" u="none" strike="noStrike" cap="none" spc="0" normalizeH="0" baseline="0">
              <a:ln>
                <a:noFill/>
              </a:ln>
              <a:solidFill>
                <a:srgbClr val="000000"/>
              </a:solidFill>
              <a:effectLst/>
              <a:uFillTx/>
              <a:latin typeface="NTFCursive" panose="02000400000000000000" pitchFamily="2" charset="0"/>
              <a:sym typeface="Arial"/>
            </a:endParaRPr>
          </a:p>
        </p:txBody>
      </p:sp>
    </p:spTree>
    <p:extLst>
      <p:ext uri="{BB962C8B-B14F-4D97-AF65-F5344CB8AC3E}">
        <p14:creationId xmlns:p14="http://schemas.microsoft.com/office/powerpoint/2010/main" val="2112557395"/>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Homework"/>
          <p:cNvSpPr txBox="1">
            <a:spLocks noGrp="1"/>
          </p:cNvSpPr>
          <p:nvPr>
            <p:ph type="title" idx="4294967295"/>
          </p:nvPr>
        </p:nvSpPr>
        <p:spPr>
          <a:xfrm>
            <a:off x="457200" y="274637"/>
            <a:ext cx="8229600" cy="1143001"/>
          </a:xfrm>
          <a:prstGeom prst="rect">
            <a:avLst/>
          </a:prstGeom>
        </p:spPr>
        <p:txBody>
          <a:bodyPr>
            <a:normAutofit/>
          </a:bodyPr>
          <a:lstStyle/>
          <a:p>
            <a:pPr>
              <a:defRPr sz="6000" b="1">
                <a:latin typeface="SassoonCRInfant"/>
                <a:ea typeface="SassoonCRInfant"/>
                <a:cs typeface="SassoonCRInfant"/>
                <a:sym typeface="SassoonCRInfant"/>
              </a:defRPr>
            </a:pPr>
            <a:r>
              <a:rPr>
                <a:latin typeface="NTFPrintfk" panose="03000400000000000000" pitchFamily="66" charset="0"/>
              </a:rPr>
              <a:t>Homework</a:t>
            </a:r>
            <a:r>
              <a:rPr sz="4400">
                <a:latin typeface="NTFPrintfk" panose="03000400000000000000" pitchFamily="66" charset="0"/>
              </a:rPr>
              <a:t> </a:t>
            </a:r>
          </a:p>
        </p:txBody>
      </p:sp>
      <p:sp>
        <p:nvSpPr>
          <p:cNvPr id="53" name="Given to children on a Friday.…"/>
          <p:cNvSpPr txBox="1">
            <a:spLocks noGrp="1"/>
          </p:cNvSpPr>
          <p:nvPr>
            <p:ph type="body" idx="4294967295"/>
          </p:nvPr>
        </p:nvSpPr>
        <p:spPr>
          <a:xfrm>
            <a:off x="457200" y="1266092"/>
            <a:ext cx="3912577" cy="5015952"/>
          </a:xfrm>
          <a:prstGeom prst="rect">
            <a:avLst/>
          </a:prstGeom>
        </p:spPr>
        <p:txBody>
          <a:bodyPr>
            <a:noAutofit/>
          </a:bodyPr>
          <a:lstStyle/>
          <a:p>
            <a:pPr>
              <a:lnSpc>
                <a:spcPct val="80000"/>
              </a:lnSpc>
              <a:spcBef>
                <a:spcPts val="600"/>
              </a:spcBef>
              <a:buChar char="•"/>
              <a:defRPr sz="2800">
                <a:latin typeface="SassoonCRInfant"/>
                <a:ea typeface="SassoonCRInfant"/>
                <a:cs typeface="SassoonCRInfant"/>
                <a:sym typeface="SassoonCRInfant"/>
              </a:defRPr>
            </a:pPr>
            <a:r>
              <a:rPr lang="en-GB" sz="2400">
                <a:latin typeface="NTFPrintfk" panose="03000400000000000000" pitchFamily="66" charset="0"/>
              </a:rPr>
              <a:t>Currently, we provide a paper copy of spelling homework</a:t>
            </a:r>
            <a:r>
              <a:rPr sz="2400">
                <a:latin typeface="NTFPrintfk" panose="03000400000000000000" pitchFamily="66" charset="0"/>
              </a:rPr>
              <a:t>.</a:t>
            </a:r>
            <a:r>
              <a:rPr lang="en-GB" sz="2400">
                <a:latin typeface="NTFPrintfk" panose="03000400000000000000" pitchFamily="66" charset="0"/>
              </a:rPr>
              <a:t> Your child will be given their spelling list</a:t>
            </a:r>
            <a:r>
              <a:rPr sz="2400">
                <a:latin typeface="NTFPrintfk" panose="03000400000000000000" pitchFamily="66" charset="0"/>
              </a:rPr>
              <a:t> </a:t>
            </a:r>
            <a:r>
              <a:rPr lang="en-GB" sz="2400">
                <a:latin typeface="NTFPrintfk" panose="03000400000000000000" pitchFamily="66" charset="0"/>
              </a:rPr>
              <a:t>at the beginning of each half term. This should stay at home and be regularly practised.</a:t>
            </a:r>
          </a:p>
          <a:p>
            <a:pPr>
              <a:lnSpc>
                <a:spcPct val="80000"/>
              </a:lnSpc>
              <a:spcBef>
                <a:spcPts val="600"/>
              </a:spcBef>
              <a:buChar char="•"/>
              <a:defRPr sz="2800">
                <a:latin typeface="SassoonCRInfant"/>
                <a:ea typeface="SassoonCRInfant"/>
                <a:cs typeface="SassoonCRInfant"/>
                <a:sym typeface="SassoonCRInfant"/>
              </a:defRPr>
            </a:pPr>
            <a:endParaRPr lang="en-US" sz="2400">
              <a:latin typeface="NTFPrintfk" panose="03000400000000000000" pitchFamily="66" charset="0"/>
            </a:endParaRPr>
          </a:p>
          <a:p>
            <a:pPr>
              <a:lnSpc>
                <a:spcPct val="80000"/>
              </a:lnSpc>
              <a:spcBef>
                <a:spcPts val="600"/>
              </a:spcBef>
              <a:buChar char="•"/>
              <a:defRPr sz="2800">
                <a:latin typeface="SassoonCRInfant"/>
                <a:ea typeface="SassoonCRInfant"/>
                <a:cs typeface="SassoonCRInfant"/>
                <a:sym typeface="SassoonCRInfant"/>
              </a:defRPr>
            </a:pPr>
            <a:r>
              <a:rPr lang="en-US" sz="2400">
                <a:latin typeface="NTFPrintfk" panose="03000400000000000000" pitchFamily="66" charset="0"/>
              </a:rPr>
              <a:t>The children’s spelling attainment will be assessed through their writing and half termly dictation exercises, rather than weekly tests.</a:t>
            </a:r>
          </a:p>
          <a:p>
            <a:pPr>
              <a:lnSpc>
                <a:spcPct val="80000"/>
              </a:lnSpc>
              <a:spcBef>
                <a:spcPts val="600"/>
              </a:spcBef>
              <a:buChar char="•"/>
              <a:defRPr sz="2800">
                <a:latin typeface="SassoonCRInfant"/>
                <a:ea typeface="SassoonCRInfant"/>
                <a:cs typeface="SassoonCRInfant"/>
                <a:sym typeface="SassoonCRInfant"/>
              </a:defRPr>
            </a:pPr>
            <a:endParaRPr lang="en-US" sz="2400">
              <a:latin typeface="NTFPrintfk" panose="03000400000000000000" pitchFamily="66" charset="0"/>
            </a:endParaRPr>
          </a:p>
          <a:p>
            <a:pPr>
              <a:lnSpc>
                <a:spcPct val="80000"/>
              </a:lnSpc>
              <a:spcBef>
                <a:spcPts val="600"/>
              </a:spcBef>
              <a:buChar char="•"/>
              <a:defRPr sz="2800">
                <a:latin typeface="SassoonCRInfant"/>
                <a:ea typeface="SassoonCRInfant"/>
                <a:cs typeface="SassoonCRInfant"/>
                <a:sym typeface="SassoonCRInfant"/>
              </a:defRPr>
            </a:pPr>
            <a:r>
              <a:rPr lang="en-US" sz="2400">
                <a:latin typeface="NTFPrintfk" panose="03000400000000000000" pitchFamily="66" charset="0"/>
              </a:rPr>
              <a:t>If your child takes part in a spelling intervention, the words they learn will be </a:t>
            </a:r>
            <a:r>
              <a:rPr lang="en-US" sz="2400" err="1">
                <a:latin typeface="NTFPrintfk" panose="03000400000000000000" pitchFamily="66" charset="0"/>
              </a:rPr>
              <a:t>personalised</a:t>
            </a:r>
            <a:r>
              <a:rPr lang="en-US" sz="2400">
                <a:latin typeface="NTFPrintfk" panose="03000400000000000000" pitchFamily="66" charset="0"/>
              </a:rPr>
              <a:t> and it is vital they are practiced at home.</a:t>
            </a:r>
          </a:p>
        </p:txBody>
      </p:sp>
      <p:pic>
        <p:nvPicPr>
          <p:cNvPr id="2" name="Picture 1"/>
          <p:cNvPicPr>
            <a:picLocks noChangeAspect="1"/>
          </p:cNvPicPr>
          <p:nvPr/>
        </p:nvPicPr>
        <p:blipFill rotWithShape="1">
          <a:blip r:embed="rId3"/>
          <a:srcRect l="35078" t="16494" r="35980" b="14644"/>
          <a:stretch/>
        </p:blipFill>
        <p:spPr>
          <a:xfrm>
            <a:off x="4668715" y="1497370"/>
            <a:ext cx="3824654" cy="5118782"/>
          </a:xfrm>
          <a:prstGeom prst="rect">
            <a:avLst/>
          </a:prstGeom>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Homework"/>
          <p:cNvSpPr txBox="1">
            <a:spLocks noGrp="1"/>
          </p:cNvSpPr>
          <p:nvPr>
            <p:ph type="title" idx="4294967295"/>
          </p:nvPr>
        </p:nvSpPr>
        <p:spPr>
          <a:xfrm>
            <a:off x="457200" y="274637"/>
            <a:ext cx="8229600" cy="1143001"/>
          </a:xfrm>
          <a:prstGeom prst="rect">
            <a:avLst/>
          </a:prstGeom>
        </p:spPr>
        <p:txBody>
          <a:bodyPr>
            <a:normAutofit/>
          </a:bodyPr>
          <a:lstStyle/>
          <a:p>
            <a:pPr>
              <a:defRPr sz="6000" b="1">
                <a:latin typeface="SassoonCRInfant"/>
                <a:ea typeface="SassoonCRInfant"/>
                <a:cs typeface="SassoonCRInfant"/>
                <a:sym typeface="SassoonCRInfant"/>
              </a:defRPr>
            </a:pPr>
            <a:r>
              <a:rPr>
                <a:latin typeface="NTFPrintfk" panose="03000400000000000000" pitchFamily="66" charset="0"/>
              </a:rPr>
              <a:t>Homework</a:t>
            </a:r>
            <a:r>
              <a:rPr sz="4400">
                <a:latin typeface="NTFPrintfk" panose="03000400000000000000" pitchFamily="66" charset="0"/>
              </a:rPr>
              <a:t> </a:t>
            </a:r>
          </a:p>
        </p:txBody>
      </p:sp>
      <p:sp>
        <p:nvSpPr>
          <p:cNvPr id="53" name="Given to children on a Friday.…"/>
          <p:cNvSpPr txBox="1">
            <a:spLocks noGrp="1"/>
          </p:cNvSpPr>
          <p:nvPr>
            <p:ph type="body" idx="4294967295"/>
          </p:nvPr>
        </p:nvSpPr>
        <p:spPr>
          <a:xfrm>
            <a:off x="457199" y="1600200"/>
            <a:ext cx="8097715" cy="3446585"/>
          </a:xfrm>
          <a:prstGeom prst="rect">
            <a:avLst/>
          </a:prstGeom>
        </p:spPr>
        <p:txBody>
          <a:bodyPr lIns="45719" tIns="45720" rIns="45719" bIns="45720" anchor="t">
            <a:normAutofit fontScale="85000" lnSpcReduction="20000"/>
          </a:bodyPr>
          <a:lstStyle/>
          <a:p>
            <a:pPr>
              <a:lnSpc>
                <a:spcPct val="80000"/>
              </a:lnSpc>
              <a:spcBef>
                <a:spcPts val="600"/>
              </a:spcBef>
              <a:buChar char="•"/>
              <a:defRPr sz="2800">
                <a:latin typeface="SassoonCRInfant"/>
                <a:ea typeface="SassoonCRInfant"/>
                <a:cs typeface="SassoonCRInfant"/>
                <a:sym typeface="SassoonCRInfant"/>
              </a:defRPr>
            </a:pPr>
            <a:r>
              <a:rPr lang="en-US" dirty="0">
                <a:latin typeface="NTFPrintfk"/>
              </a:rPr>
              <a:t>For English and </a:t>
            </a:r>
            <a:r>
              <a:rPr lang="en-US" dirty="0" err="1">
                <a:latin typeface="NTFPrintfk"/>
              </a:rPr>
              <a:t>Maths</a:t>
            </a:r>
            <a:r>
              <a:rPr lang="en-US" dirty="0">
                <a:latin typeface="NTFPrintfk"/>
              </a:rPr>
              <a:t> homework, we primarily send home work to be completed on paper.</a:t>
            </a:r>
          </a:p>
          <a:p>
            <a:pPr>
              <a:lnSpc>
                <a:spcPct val="80000"/>
              </a:lnSpc>
              <a:spcBef>
                <a:spcPts val="600"/>
              </a:spcBef>
              <a:buChar char="•"/>
              <a:defRPr sz="2800">
                <a:latin typeface="SassoonCRInfant"/>
                <a:ea typeface="SassoonCRInfant"/>
                <a:cs typeface="SassoonCRInfant"/>
                <a:sym typeface="SassoonCRInfant"/>
              </a:defRPr>
            </a:pPr>
            <a:endParaRPr lang="en-US">
              <a:latin typeface="NTFPrintfk" panose="03000400000000000000" pitchFamily="66" charset="0"/>
            </a:endParaRPr>
          </a:p>
          <a:p>
            <a:pPr>
              <a:lnSpc>
                <a:spcPct val="80000"/>
              </a:lnSpc>
              <a:spcBef>
                <a:spcPts val="600"/>
              </a:spcBef>
              <a:buChar char="•"/>
              <a:defRPr sz="2800">
                <a:latin typeface="SassoonCRInfant"/>
                <a:ea typeface="SassoonCRInfant"/>
                <a:cs typeface="SassoonCRInfant"/>
                <a:sym typeface="SassoonCRInfant"/>
              </a:defRPr>
            </a:pPr>
            <a:r>
              <a:rPr lang="en-US" dirty="0">
                <a:latin typeface="NTFPrintfk"/>
              </a:rPr>
              <a:t>Tasks can sometimes link to the current topic and provide opportunities to think beyond the work we complete in school.</a:t>
            </a:r>
          </a:p>
          <a:p>
            <a:pPr>
              <a:lnSpc>
                <a:spcPct val="80000"/>
              </a:lnSpc>
              <a:spcBef>
                <a:spcPts val="600"/>
              </a:spcBef>
              <a:buChar char="•"/>
              <a:defRPr sz="2800">
                <a:latin typeface="SassoonCRInfant"/>
                <a:ea typeface="SassoonCRInfant"/>
                <a:cs typeface="SassoonCRInfant"/>
                <a:sym typeface="SassoonCRInfant"/>
              </a:defRPr>
            </a:pPr>
            <a:endParaRPr lang="en-US">
              <a:latin typeface="NTFPrintfk" panose="03000400000000000000" pitchFamily="66" charset="0"/>
            </a:endParaRPr>
          </a:p>
          <a:p>
            <a:pPr>
              <a:lnSpc>
                <a:spcPct val="80000"/>
              </a:lnSpc>
              <a:spcBef>
                <a:spcPts val="600"/>
              </a:spcBef>
              <a:buChar char="•"/>
              <a:defRPr sz="2800">
                <a:latin typeface="SassoonCRInfant"/>
                <a:ea typeface="SassoonCRInfant"/>
                <a:cs typeface="SassoonCRInfant"/>
                <a:sym typeface="SassoonCRInfant"/>
              </a:defRPr>
            </a:pPr>
            <a:r>
              <a:rPr lang="en-US" dirty="0">
                <a:latin typeface="NTFPrintfk"/>
              </a:rPr>
              <a:t>It is imperative that your child completes their homework as this is excellent preparation for secondary school.</a:t>
            </a:r>
          </a:p>
          <a:p>
            <a:pPr>
              <a:lnSpc>
                <a:spcPct val="80000"/>
              </a:lnSpc>
              <a:spcBef>
                <a:spcPts val="600"/>
              </a:spcBef>
              <a:buChar char="•"/>
              <a:defRPr sz="2800">
                <a:latin typeface="SassoonCRInfant"/>
                <a:ea typeface="SassoonCRInfant"/>
                <a:cs typeface="SassoonCRInfant"/>
                <a:sym typeface="SassoonCRInfant"/>
              </a:defRPr>
            </a:pPr>
            <a:endParaRPr lang="en-US">
              <a:latin typeface="NTFPrintfk" panose="03000400000000000000" pitchFamily="66" charset="0"/>
            </a:endParaRPr>
          </a:p>
          <a:p>
            <a:pPr>
              <a:lnSpc>
                <a:spcPct val="80000"/>
              </a:lnSpc>
              <a:spcBef>
                <a:spcPts val="600"/>
              </a:spcBef>
              <a:buChar char="•"/>
              <a:defRPr sz="2800">
                <a:latin typeface="SassoonCRInfant"/>
                <a:ea typeface="SassoonCRInfant"/>
                <a:cs typeface="SassoonCRInfant"/>
                <a:sym typeface="SassoonCRInfant"/>
              </a:defRPr>
            </a:pPr>
            <a:r>
              <a:rPr lang="en-US" dirty="0">
                <a:latin typeface="NTFPrintfk"/>
              </a:rPr>
              <a:t>Homework is given out on Fridays and to be returned the following Wednesday.</a:t>
            </a:r>
          </a:p>
          <a:p>
            <a:pPr>
              <a:lnSpc>
                <a:spcPct val="80000"/>
              </a:lnSpc>
              <a:spcBef>
                <a:spcPts val="600"/>
              </a:spcBef>
              <a:buChar char="•"/>
              <a:defRPr sz="2800">
                <a:latin typeface="SassoonCRInfant"/>
                <a:ea typeface="SassoonCRInfant"/>
                <a:cs typeface="SassoonCRInfant"/>
                <a:sym typeface="SassoonCRInfant"/>
              </a:defRPr>
            </a:pPr>
            <a:endParaRPr lang="en-US">
              <a:latin typeface="NTFPrintfk" panose="03000400000000000000" pitchFamily="66" charset="0"/>
            </a:endParaRPr>
          </a:p>
          <a:p>
            <a:pPr>
              <a:lnSpc>
                <a:spcPct val="80000"/>
              </a:lnSpc>
              <a:spcBef>
                <a:spcPts val="600"/>
              </a:spcBef>
              <a:buChar char="•"/>
              <a:defRPr sz="2800">
                <a:latin typeface="SassoonCRInfant"/>
                <a:ea typeface="SassoonCRInfant"/>
                <a:cs typeface="SassoonCRInfant"/>
                <a:sym typeface="SassoonCRInfant"/>
              </a:defRPr>
            </a:pPr>
            <a:endParaRPr>
              <a:latin typeface="NTFPrintfk" panose="03000400000000000000" pitchFamily="66" charset="0"/>
            </a:endParaRPr>
          </a:p>
        </p:txBody>
      </p:sp>
    </p:spTree>
    <p:extLst>
      <p:ext uri="{BB962C8B-B14F-4D97-AF65-F5344CB8AC3E}">
        <p14:creationId xmlns:p14="http://schemas.microsoft.com/office/powerpoint/2010/main" val="2375963311"/>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SATs assessments"/>
          <p:cNvSpPr txBox="1">
            <a:spLocks noGrp="1"/>
          </p:cNvSpPr>
          <p:nvPr>
            <p:ph type="title" idx="4294967295"/>
          </p:nvPr>
        </p:nvSpPr>
        <p:spPr>
          <a:xfrm>
            <a:off x="468312" y="260349"/>
            <a:ext cx="8229601" cy="1143002"/>
          </a:xfrm>
          <a:prstGeom prst="rect">
            <a:avLst/>
          </a:prstGeom>
        </p:spPr>
        <p:txBody>
          <a:bodyPr>
            <a:normAutofit/>
          </a:bodyPr>
          <a:lstStyle>
            <a:lvl1pPr>
              <a:defRPr sz="6000" b="1">
                <a:latin typeface="SassoonCRInfant"/>
                <a:ea typeface="SassoonCRInfant"/>
                <a:cs typeface="SassoonCRInfant"/>
                <a:sym typeface="SassoonCRInfant"/>
              </a:defRPr>
            </a:lvl1pPr>
          </a:lstStyle>
          <a:p>
            <a:r>
              <a:rPr>
                <a:latin typeface="NTFPrintfk" panose="03000400000000000000" pitchFamily="66" charset="0"/>
              </a:rPr>
              <a:t>SATs assessments</a:t>
            </a:r>
          </a:p>
        </p:txBody>
      </p:sp>
      <p:sp>
        <p:nvSpPr>
          <p:cNvPr id="62" name="In the Summer term, your children will complete the SATs assessments.…"/>
          <p:cNvSpPr txBox="1">
            <a:spLocks noGrp="1"/>
          </p:cNvSpPr>
          <p:nvPr>
            <p:ph type="body" idx="4294967295"/>
          </p:nvPr>
        </p:nvSpPr>
        <p:spPr>
          <a:xfrm>
            <a:off x="468312" y="1521617"/>
            <a:ext cx="8350373" cy="4738505"/>
          </a:xfrm>
          <a:prstGeom prst="rect">
            <a:avLst/>
          </a:prstGeom>
        </p:spPr>
        <p:txBody>
          <a:bodyPr lIns="45719" tIns="45720" rIns="45719" bIns="45720" anchor="t">
            <a:normAutofit fontScale="92500" lnSpcReduction="10000"/>
          </a:bodyPr>
          <a:lstStyle/>
          <a:p>
            <a:pPr marL="253365" indent="-253365" algn="ctr" defTabSz="676655">
              <a:spcBef>
                <a:spcPts val="500"/>
              </a:spcBef>
              <a:buNone/>
              <a:defRPr sz="2368" u="sng">
                <a:latin typeface="SassoonCRInfant"/>
                <a:ea typeface="SassoonCRInfant"/>
                <a:cs typeface="SassoonCRInfant"/>
                <a:sym typeface="SassoonCRInfant"/>
              </a:defRPr>
            </a:pPr>
            <a:r>
              <a:rPr lang="en-GB" sz="3500" b="1">
                <a:solidFill>
                  <a:srgbClr val="001D35"/>
                </a:solidFill>
              </a:rPr>
              <a:t>Monday, 11 May to Thursday, 14 May 2026</a:t>
            </a:r>
            <a:endParaRPr lang="en-US" sz="3500"/>
          </a:p>
          <a:p>
            <a:pPr marL="253365" indent="-253365" defTabSz="676655">
              <a:spcBef>
                <a:spcPts val="500"/>
              </a:spcBef>
              <a:buNone/>
              <a:defRPr sz="2368">
                <a:latin typeface="SassoonCRInfant"/>
                <a:ea typeface="SassoonCRInfant"/>
                <a:cs typeface="SassoonCRInfant"/>
                <a:sym typeface="SassoonCRInfant"/>
              </a:defRPr>
            </a:pPr>
            <a:endParaRPr lang="en-GB" sz="1500" u="sng" dirty="0">
              <a:solidFill>
                <a:srgbClr val="001D35"/>
              </a:solidFill>
              <a:latin typeface="SassoonCRInfant"/>
            </a:endParaRPr>
          </a:p>
          <a:p>
            <a:pPr marL="253365" indent="-253365" defTabSz="676655">
              <a:spcBef>
                <a:spcPts val="500"/>
              </a:spcBef>
              <a:buChar char="•"/>
              <a:defRPr sz="2368">
                <a:latin typeface="SassoonCRInfant"/>
                <a:ea typeface="SassoonCRInfant"/>
                <a:cs typeface="SassoonCRInfant"/>
                <a:sym typeface="SassoonCRInfant"/>
              </a:defRPr>
            </a:pPr>
            <a:r>
              <a:rPr sz="2800" dirty="0">
                <a:latin typeface="NTFPrintfk"/>
              </a:rPr>
              <a:t>In the Summer term, your children will complete the SATs assessments. </a:t>
            </a:r>
          </a:p>
          <a:p>
            <a:pPr marL="253365" indent="-253365" defTabSz="676655">
              <a:spcBef>
                <a:spcPts val="500"/>
              </a:spcBef>
              <a:buChar char="•"/>
              <a:defRPr sz="2368">
                <a:latin typeface="SassoonCRInfant"/>
                <a:ea typeface="SassoonCRInfant"/>
                <a:cs typeface="SassoonCRInfant"/>
                <a:sym typeface="SassoonCRInfant"/>
              </a:defRPr>
            </a:pPr>
            <a:r>
              <a:rPr sz="2800" dirty="0">
                <a:latin typeface="NTFPrintfk"/>
              </a:rPr>
              <a:t>Reading paper - 1 hour, 3 texts with comprehension questions</a:t>
            </a:r>
          </a:p>
          <a:p>
            <a:pPr marL="253365" indent="-253365" defTabSz="676655">
              <a:spcBef>
                <a:spcPts val="500"/>
              </a:spcBef>
              <a:buChar char="•"/>
              <a:defRPr sz="2368">
                <a:latin typeface="SassoonCRInfant"/>
                <a:ea typeface="SassoonCRInfant"/>
                <a:cs typeface="SassoonCRInfant"/>
                <a:sym typeface="SassoonCRInfant"/>
              </a:defRPr>
            </a:pPr>
            <a:r>
              <a:rPr sz="2800" dirty="0">
                <a:latin typeface="NTFPrintfk"/>
              </a:rPr>
              <a:t>GPS - 1 hour with a 20 question spelling test </a:t>
            </a:r>
          </a:p>
          <a:p>
            <a:pPr marL="253365" indent="-253365" defTabSz="676655">
              <a:spcBef>
                <a:spcPts val="500"/>
              </a:spcBef>
              <a:buChar char="•"/>
              <a:defRPr sz="2368">
                <a:latin typeface="SassoonCRInfant"/>
                <a:ea typeface="SassoonCRInfant"/>
                <a:cs typeface="SassoonCRInfant"/>
                <a:sym typeface="SassoonCRInfant"/>
              </a:defRPr>
            </a:pPr>
            <a:r>
              <a:rPr sz="2800" dirty="0" err="1">
                <a:latin typeface="NTFPrintfk"/>
              </a:rPr>
              <a:t>Maths</a:t>
            </a:r>
            <a:r>
              <a:rPr sz="2800" dirty="0">
                <a:latin typeface="NTFPrintfk"/>
              </a:rPr>
              <a:t> - 3 papers. 1 arithmetic paper and 2 problem solving papers. </a:t>
            </a:r>
          </a:p>
          <a:p>
            <a:pPr marL="253365" indent="-253365" defTabSz="676655">
              <a:spcBef>
                <a:spcPts val="500"/>
              </a:spcBef>
              <a:buChar char="•"/>
              <a:defRPr sz="2368">
                <a:latin typeface="SassoonCRInfant"/>
                <a:ea typeface="SassoonCRInfant"/>
                <a:cs typeface="SassoonCRInfant"/>
                <a:sym typeface="SassoonCRInfant"/>
              </a:defRPr>
            </a:pPr>
            <a:r>
              <a:rPr sz="2800" dirty="0">
                <a:latin typeface="NTFPrintfk"/>
              </a:rPr>
              <a:t>Writing is assessed internally by class teachers</a:t>
            </a:r>
          </a:p>
          <a:p>
            <a:pPr marL="253365" indent="-253365" defTabSz="676655">
              <a:spcBef>
                <a:spcPts val="500"/>
              </a:spcBef>
              <a:buChar char="•"/>
              <a:defRPr sz="2368">
                <a:latin typeface="SassoonCRInfant"/>
                <a:ea typeface="SassoonCRInfant"/>
                <a:cs typeface="SassoonCRInfant"/>
                <a:sym typeface="SassoonCRInfant"/>
              </a:defRPr>
            </a:pPr>
            <a:r>
              <a:rPr lang="en-US" sz="2800">
                <a:latin typeface="NTFPrintfk"/>
              </a:rPr>
              <a:t>All Year 6 children should be present and at school on time </a:t>
            </a:r>
            <a:r>
              <a:rPr lang="en-US" sz="2800" dirty="0">
                <a:latin typeface="NTFPrintfk"/>
              </a:rPr>
              <a:t>during that week.</a:t>
            </a:r>
            <a:endParaRPr sz="2800" dirty="0">
              <a:latin typeface="NTFPrintfk"/>
            </a:endParaRP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Ts assessments"/>
          <p:cNvSpPr txBox="1">
            <a:spLocks/>
          </p:cNvSpPr>
          <p:nvPr/>
        </p:nvSpPr>
        <p:spPr>
          <a:xfrm>
            <a:off x="405606" y="0"/>
            <a:ext cx="8229601" cy="114300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rIns="45719" anchor="ctr">
            <a:normAutofit/>
          </a:bodyPr>
          <a:lstStyle>
            <a:lvl1pPr marL="0" marR="0" indent="0" algn="ctr" defTabSz="914400" rtl="0" latinLnBrk="0">
              <a:lnSpc>
                <a:spcPct val="100000"/>
              </a:lnSpc>
              <a:spcBef>
                <a:spcPts val="0"/>
              </a:spcBef>
              <a:spcAft>
                <a:spcPts val="0"/>
              </a:spcAft>
              <a:buClrTx/>
              <a:buSzTx/>
              <a:buFontTx/>
              <a:buNone/>
              <a:tabLst/>
              <a:defRPr sz="6000" b="1" i="0" u="none" strike="noStrike" cap="none" spc="0" baseline="0">
                <a:solidFill>
                  <a:srgbClr val="000000"/>
                </a:solidFill>
                <a:uFillTx/>
                <a:latin typeface="SassoonCRInfant"/>
                <a:ea typeface="SassoonCRInfant"/>
                <a:cs typeface="SassoonCRInfant"/>
                <a:sym typeface="SassoonCRInfant"/>
              </a:defRPr>
            </a:lvl1pPr>
            <a:lvl2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2pPr>
            <a:lvl3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3pPr>
            <a:lvl4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4pPr>
            <a:lvl5pPr marL="0" marR="0" indent="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5pPr>
            <a:lvl6pPr marL="0" marR="0" indent="4572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6pPr>
            <a:lvl7pPr marL="0" marR="0" indent="9144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7pPr>
            <a:lvl8pPr marL="0" marR="0" indent="13716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8pPr>
            <a:lvl9pPr marL="0" marR="0" indent="1828800" algn="ctr" defTabSz="9144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Arial"/>
                <a:ea typeface="Arial"/>
                <a:cs typeface="Arial"/>
                <a:sym typeface="Arial"/>
              </a:defRPr>
            </a:lvl9pPr>
          </a:lstStyle>
          <a:p>
            <a:pPr hangingPunct="1"/>
            <a:r>
              <a:rPr lang="en-US">
                <a:latin typeface="NTFPrintfk" panose="03000400000000000000" pitchFamily="66" charset="0"/>
              </a:rPr>
              <a:t>Extra Curricular Activities</a:t>
            </a:r>
            <a:endParaRPr lang="en-GB">
              <a:latin typeface="NTFPrintfk" panose="03000400000000000000" pitchFamily="66" charset="0"/>
            </a:endParaRPr>
          </a:p>
        </p:txBody>
      </p:sp>
      <p:sp>
        <p:nvSpPr>
          <p:cNvPr id="3" name="TextBox 2"/>
          <p:cNvSpPr txBox="1"/>
          <p:nvPr/>
        </p:nvSpPr>
        <p:spPr>
          <a:xfrm>
            <a:off x="342900" y="888023"/>
            <a:ext cx="8627364" cy="600164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2400" b="1" i="0" u="sng" strike="noStrike" cap="none" spc="0" normalizeH="0" baseline="0" dirty="0">
                <a:ln>
                  <a:noFill/>
                </a:ln>
                <a:solidFill>
                  <a:srgbClr val="000000"/>
                </a:solidFill>
                <a:effectLst/>
                <a:uFillTx/>
                <a:latin typeface="NTFPrintfk"/>
                <a:sym typeface="Arial"/>
              </a:rPr>
              <a:t>Trips</a:t>
            </a:r>
          </a:p>
          <a:p>
            <a:pPr marL="285750" indent="-285750">
              <a:buFont typeface="Arial" panose="020B0604020202020204" pitchFamily="34" charset="0"/>
              <a:buChar char="•"/>
            </a:pPr>
            <a:r>
              <a:rPr lang="en-US" sz="2400" dirty="0">
                <a:latin typeface="NTFPrintfk"/>
              </a:rPr>
              <a:t>Educational visits will be linked to R.E and topic work. </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2400" dirty="0">
                <a:latin typeface="NTFPrintfk"/>
              </a:rPr>
              <a:t>Consent forms will be issued via Arbor.</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endParaRPr lang="en-US" sz="2400">
              <a:latin typeface="NTFPrintfk" panose="03000400000000000000" pitchFamily="66" charset="0"/>
            </a:endParaRPr>
          </a:p>
          <a:p>
            <a:pPr marR="0" algn="l" defTabSz="914400" rtl="0" fontAlgn="auto" latinLnBrk="0" hangingPunct="0">
              <a:lnSpc>
                <a:spcPct val="100000"/>
              </a:lnSpc>
              <a:spcBef>
                <a:spcPts val="0"/>
              </a:spcBef>
              <a:spcAft>
                <a:spcPts val="0"/>
              </a:spcAft>
              <a:buClrTx/>
              <a:buSzTx/>
              <a:tabLst/>
            </a:pPr>
            <a:r>
              <a:rPr lang="en-US" sz="2400" b="1" u="sng" dirty="0">
                <a:latin typeface="NTFPrintfk"/>
              </a:rPr>
              <a:t>Residential</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2400" dirty="0">
                <a:latin typeface="NTFPrintfk"/>
              </a:rPr>
              <a:t>The Year 6 Residential is due to take place this year.</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2400" dirty="0">
                <a:latin typeface="NTFPrintfk"/>
              </a:rPr>
              <a:t>Pupils will stay in the Lake District for five days and will be an action-packed week involving hiking, a visit to a Go Ape </a:t>
            </a:r>
            <a:r>
              <a:rPr lang="en-US" sz="2400" dirty="0" err="1">
                <a:latin typeface="NTFPrintfk"/>
              </a:rPr>
              <a:t>centre</a:t>
            </a:r>
            <a:r>
              <a:rPr lang="en-US" sz="2400" dirty="0">
                <a:latin typeface="NTFPrintfk"/>
              </a:rPr>
              <a:t> in </a:t>
            </a:r>
            <a:r>
              <a:rPr lang="en-US" sz="2400" dirty="0" err="1">
                <a:latin typeface="NTFPrintfk"/>
              </a:rPr>
              <a:t>Grizedale</a:t>
            </a:r>
            <a:r>
              <a:rPr lang="en-US" sz="2400" dirty="0">
                <a:latin typeface="NTFPrintfk"/>
              </a:rPr>
              <a:t>, and a boat trip on Lake Windermere.</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endParaRPr lang="en-US" sz="2400">
              <a:latin typeface="NTFPrintfk" panose="03000400000000000000" pitchFamily="66" charset="0"/>
            </a:endParaRPr>
          </a:p>
          <a:p>
            <a:pPr marR="0" algn="l" defTabSz="914400" rtl="0" fontAlgn="auto" latinLnBrk="0" hangingPunct="0">
              <a:lnSpc>
                <a:spcPct val="100000"/>
              </a:lnSpc>
              <a:spcBef>
                <a:spcPts val="0"/>
              </a:spcBef>
              <a:spcAft>
                <a:spcPts val="0"/>
              </a:spcAft>
              <a:buClrTx/>
              <a:buSzTx/>
              <a:tabLst/>
            </a:pPr>
            <a:r>
              <a:rPr lang="en-US" sz="2400" b="1" u="sng" dirty="0">
                <a:latin typeface="NTFPrintfk"/>
              </a:rPr>
              <a:t>Clubs</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2400" dirty="0">
                <a:latin typeface="NTFPrintfk"/>
              </a:rPr>
              <a:t>We hope there will be opportunities for clubs to resume this academic year.</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2400" dirty="0">
                <a:latin typeface="NTFPrintfk"/>
              </a:rPr>
              <a:t>Music lessons are available and these take place during the school day.</a:t>
            </a:r>
          </a:p>
          <a:p>
            <a:pPr marL="285750" marR="0" indent="-285750" algn="l" defTabSz="914400" rtl="0" fontAlgn="auto" latinLnBrk="0" hangingPunct="0">
              <a:lnSpc>
                <a:spcPct val="100000"/>
              </a:lnSpc>
              <a:spcBef>
                <a:spcPts val="0"/>
              </a:spcBef>
              <a:spcAft>
                <a:spcPts val="0"/>
              </a:spcAft>
              <a:buClrTx/>
              <a:buSzTx/>
              <a:buFont typeface="Arial" panose="020B0604020202020204" pitchFamily="34" charset="0"/>
              <a:buChar char="•"/>
              <a:tabLst/>
            </a:pPr>
            <a:endParaRPr kumimoji="0" lang="en-GB" sz="2400" i="0" strike="noStrike" cap="none" spc="0" normalizeH="0" baseline="0">
              <a:ln>
                <a:noFill/>
              </a:ln>
              <a:solidFill>
                <a:srgbClr val="000000"/>
              </a:solidFill>
              <a:effectLst/>
              <a:uFillTx/>
              <a:latin typeface="NTFPrintfk" panose="03000400000000000000" pitchFamily="66" charset="0"/>
              <a:sym typeface="Arial"/>
            </a:endParaRPr>
          </a:p>
        </p:txBody>
      </p:sp>
    </p:spTree>
    <p:extLst>
      <p:ext uri="{BB962C8B-B14F-4D97-AF65-F5344CB8AC3E}">
        <p14:creationId xmlns:p14="http://schemas.microsoft.com/office/powerpoint/2010/main" val="4073662280"/>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School Website"/>
          <p:cNvSpPr txBox="1">
            <a:spLocks noGrp="1"/>
          </p:cNvSpPr>
          <p:nvPr>
            <p:ph type="title" idx="4294967295"/>
          </p:nvPr>
        </p:nvSpPr>
        <p:spPr>
          <a:xfrm>
            <a:off x="457200" y="274637"/>
            <a:ext cx="8229600" cy="1143001"/>
          </a:xfrm>
          <a:prstGeom prst="rect">
            <a:avLst/>
          </a:prstGeom>
        </p:spPr>
        <p:txBody>
          <a:bodyPr>
            <a:normAutofit/>
          </a:bodyPr>
          <a:lstStyle>
            <a:lvl1pPr>
              <a:defRPr sz="6000" b="1">
                <a:latin typeface="SassoonCRInfant"/>
                <a:ea typeface="SassoonCRInfant"/>
                <a:cs typeface="SassoonCRInfant"/>
                <a:sym typeface="SassoonCRInfant"/>
              </a:defRPr>
            </a:lvl1pPr>
          </a:lstStyle>
          <a:p>
            <a:r>
              <a:rPr>
                <a:latin typeface="NTFPrintfk" panose="03000400000000000000" pitchFamily="66" charset="0"/>
              </a:rPr>
              <a:t>School Website</a:t>
            </a:r>
          </a:p>
        </p:txBody>
      </p:sp>
      <p:sp>
        <p:nvSpPr>
          <p:cNvPr id="65" name="www.st-petersce.co.uk…"/>
          <p:cNvSpPr txBox="1">
            <a:spLocks noGrp="1"/>
          </p:cNvSpPr>
          <p:nvPr>
            <p:ph type="body" idx="4294967295"/>
          </p:nvPr>
        </p:nvSpPr>
        <p:spPr>
          <a:xfrm>
            <a:off x="457200" y="1600200"/>
            <a:ext cx="8229600" cy="4525963"/>
          </a:xfrm>
          <a:prstGeom prst="rect">
            <a:avLst/>
          </a:prstGeom>
        </p:spPr>
        <p:txBody>
          <a:bodyPr lIns="45719" tIns="45720" rIns="45719" bIns="45720" anchor="t">
            <a:normAutofit/>
          </a:bodyPr>
          <a:lstStyle/>
          <a:p>
            <a:pPr>
              <a:buChar char="•"/>
              <a:defRPr>
                <a:latin typeface="SassoonCRInfant"/>
                <a:ea typeface="SassoonCRInfant"/>
                <a:cs typeface="SassoonCRInfant"/>
                <a:sym typeface="SassoonCRInfant"/>
              </a:defRPr>
            </a:pPr>
            <a:r>
              <a:rPr u="sng" dirty="0">
                <a:solidFill>
                  <a:srgbClr val="009999"/>
                </a:solidFill>
                <a:uFill>
                  <a:solidFill>
                    <a:srgbClr val="009999"/>
                  </a:solidFill>
                </a:uFill>
                <a:latin typeface="NTFPrintfk"/>
                <a:hlinkClick r:id="rId2"/>
              </a:rPr>
              <a:t>www.st-petersce.co.uk</a:t>
            </a:r>
          </a:p>
          <a:p>
            <a:pPr>
              <a:buChar char="•"/>
              <a:defRPr>
                <a:latin typeface="SassoonCRInfant"/>
                <a:ea typeface="SassoonCRInfant"/>
                <a:cs typeface="SassoonCRInfant"/>
                <a:sym typeface="SassoonCRInfant"/>
              </a:defRPr>
            </a:pPr>
            <a:r>
              <a:rPr dirty="0">
                <a:latin typeface="NTFPrintfk"/>
              </a:rPr>
              <a:t>Child Section – Class page, gallery and Kids Zone.</a:t>
            </a:r>
          </a:p>
          <a:p>
            <a:pPr>
              <a:buChar char="•"/>
              <a:defRPr>
                <a:latin typeface="SassoonCRInfant"/>
                <a:ea typeface="SassoonCRInfant"/>
                <a:cs typeface="SassoonCRInfant"/>
                <a:sym typeface="SassoonCRInfant"/>
              </a:defRPr>
            </a:pPr>
            <a:r>
              <a:rPr dirty="0">
                <a:latin typeface="NTFPrintfk"/>
              </a:rPr>
              <a:t>Parents Zone – Newsletters, letters and important notices.</a:t>
            </a:r>
          </a:p>
          <a:p>
            <a:pPr marL="0" indent="0">
              <a:buNone/>
              <a:defRPr>
                <a:latin typeface="SassoonCRInfant"/>
                <a:ea typeface="SassoonCRInfant"/>
                <a:cs typeface="SassoonCRInfant"/>
                <a:sym typeface="SassoonCRInfant"/>
              </a:defRPr>
            </a:pPr>
            <a:endParaRPr>
              <a:latin typeface="NTFPrintfk" panose="03000400000000000000" pitchFamily="66" charset="0"/>
            </a:endParaRPr>
          </a:p>
          <a:p>
            <a:pPr marL="0" indent="0">
              <a:buNone/>
              <a:defRPr>
                <a:latin typeface="SassoonCRInfant"/>
                <a:ea typeface="SassoonCRInfant"/>
                <a:cs typeface="SassoonCRInfant"/>
                <a:sym typeface="SassoonCRInfant"/>
              </a:defRPr>
            </a:pPr>
            <a:r>
              <a:rPr lang="en-GB" dirty="0">
                <a:latin typeface="NTFPrintfk"/>
              </a:rPr>
              <a:t>Most communications from the school with come from signing up to Arbor.</a:t>
            </a:r>
            <a:endParaRPr lang="en-GB" dirty="0">
              <a:latin typeface="NTFPrintfk" panose="03000400000000000000" pitchFamily="66" charset="0"/>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hank you for joining us this morning.  Any Questions?"/>
          <p:cNvSpPr txBox="1">
            <a:spLocks noGrp="1"/>
          </p:cNvSpPr>
          <p:nvPr>
            <p:ph type="body" idx="4294967295"/>
          </p:nvPr>
        </p:nvSpPr>
        <p:spPr>
          <a:xfrm>
            <a:off x="457200" y="549275"/>
            <a:ext cx="8229600" cy="5576888"/>
          </a:xfrm>
          <a:prstGeom prst="rect">
            <a:avLst/>
          </a:prstGeom>
        </p:spPr>
        <p:txBody>
          <a:bodyPr>
            <a:normAutofit/>
          </a:bodyPr>
          <a:lstStyle/>
          <a:p>
            <a:pPr algn="ctr">
              <a:spcBef>
                <a:spcPts val="1000"/>
              </a:spcBef>
              <a:buSzTx/>
              <a:buNone/>
              <a:defRPr sz="4400">
                <a:latin typeface="SassoonCRInfant"/>
                <a:ea typeface="SassoonCRInfant"/>
                <a:cs typeface="SassoonCRInfant"/>
                <a:sym typeface="SassoonCRInfant"/>
              </a:defRPr>
            </a:pPr>
            <a:br>
              <a:rPr/>
            </a:br>
            <a:r>
              <a:rPr>
                <a:latin typeface="NTFPrintfk" panose="03000400000000000000" pitchFamily="66" charset="0"/>
              </a:rPr>
              <a:t>Thank you for </a:t>
            </a:r>
            <a:r>
              <a:rPr lang="en-GB">
                <a:latin typeface="NTFPrintfk" panose="03000400000000000000" pitchFamily="66" charset="0"/>
              </a:rPr>
              <a:t>taking the time to read through this information.</a:t>
            </a:r>
          </a:p>
          <a:p>
            <a:pPr algn="ctr">
              <a:spcBef>
                <a:spcPts val="1000"/>
              </a:spcBef>
              <a:buSzTx/>
              <a:buNone/>
              <a:defRPr sz="4400">
                <a:latin typeface="SassoonCRInfant"/>
                <a:ea typeface="SassoonCRInfant"/>
                <a:cs typeface="SassoonCRInfant"/>
                <a:sym typeface="SassoonCRInfant"/>
              </a:defRPr>
            </a:pPr>
            <a:r>
              <a:rPr lang="en-GB">
                <a:latin typeface="NTFPrintfk" panose="03000400000000000000" pitchFamily="66" charset="0"/>
              </a:rPr>
              <a:t>If you have questions, please speak to your child’s class teacher. </a:t>
            </a:r>
            <a:endParaRPr>
              <a:latin typeface="NTFPrintfk" panose="03000400000000000000" pitchFamily="66" charset="0"/>
            </a:endParaRPr>
          </a:p>
        </p:txBody>
      </p:sp>
    </p:spTree>
  </p:cSld>
  <p:clrMapOvr>
    <a:masterClrMapping/>
  </p:clrMapOvr>
  <p:transition spd="med"/>
</p:sld>
</file>

<file path=ppt/theme/theme1.xml><?xml version="1.0" encoding="utf-8"?>
<a:theme xmlns:a="http://schemas.openxmlformats.org/drawingml/2006/main" name="Default Design">
  <a:themeElements>
    <a:clrScheme name="Default Design">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Default Design">
      <a:majorFont>
        <a:latin typeface="Calibri"/>
        <a:ea typeface="Calibri"/>
        <a:cs typeface="Calibri"/>
      </a:majorFont>
      <a:minorFont>
        <a:latin typeface="Helvetica"/>
        <a:ea typeface="Helvetica"/>
        <a:cs typeface="Helvetica"/>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Design">
  <a:themeElements>
    <a:clrScheme name="Default Design">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Default Design">
      <a:majorFont>
        <a:latin typeface="Calibri"/>
        <a:ea typeface="Calibri"/>
        <a:cs typeface="Calibri"/>
      </a:majorFont>
      <a:minorFont>
        <a:latin typeface="Helvetica"/>
        <a:ea typeface="Helvetica"/>
        <a:cs typeface="Helvetica"/>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54B3D464270764B89CFE9E0D0C088A0" ma:contentTypeVersion="19" ma:contentTypeDescription="Create a new document." ma:contentTypeScope="" ma:versionID="de78250e63405c9dd04e254c42448131">
  <xsd:schema xmlns:xsd="http://www.w3.org/2001/XMLSchema" xmlns:xs="http://www.w3.org/2001/XMLSchema" xmlns:p="http://schemas.microsoft.com/office/2006/metadata/properties" xmlns:ns2="d5f6b695-7ab6-412b-9183-f32edb2e0180" xmlns:ns3="b632a508-ef29-4f1d-9eb8-f65c2344c74f" targetNamespace="http://schemas.microsoft.com/office/2006/metadata/properties" ma:root="true" ma:fieldsID="dc72148af7b95a34d8fe179e65560dc2" ns2:_="" ns3:_="">
    <xsd:import namespace="d5f6b695-7ab6-412b-9183-f32edb2e0180"/>
    <xsd:import namespace="b632a508-ef29-4f1d-9eb8-f65c2344c74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f6b695-7ab6-412b-9183-f32edb2e01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eb3f8ff-f452-4d58-b9ca-ffafb46434c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632a508-ef29-4f1d-9eb8-f65c2344c74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19580d9-44ac-4a66-81bc-dc2702efc2c5}" ma:internalName="TaxCatchAll" ma:showField="CatchAllData" ma:web="b632a508-ef29-4f1d-9eb8-f65c2344c74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5f6b695-7ab6-412b-9183-f32edb2e0180">
      <Terms xmlns="http://schemas.microsoft.com/office/infopath/2007/PartnerControls"/>
    </lcf76f155ced4ddcb4097134ff3c332f>
    <TaxCatchAll xmlns="b632a508-ef29-4f1d-9eb8-f65c2344c74f" xsi:nil="true"/>
  </documentManagement>
</p:properties>
</file>

<file path=customXml/itemProps1.xml><?xml version="1.0" encoding="utf-8"?>
<ds:datastoreItem xmlns:ds="http://schemas.openxmlformats.org/officeDocument/2006/customXml" ds:itemID="{6A5CC3C5-0491-4734-83B4-FF006C5E3E44}">
  <ds:schemaRefs>
    <ds:schemaRef ds:uri="http://schemas.microsoft.com/sharepoint/v3/contenttype/forms"/>
  </ds:schemaRefs>
</ds:datastoreItem>
</file>

<file path=customXml/itemProps2.xml><?xml version="1.0" encoding="utf-8"?>
<ds:datastoreItem xmlns:ds="http://schemas.openxmlformats.org/officeDocument/2006/customXml" ds:itemID="{BC33A25B-A36A-4473-BAC2-BDFA1C5F54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f6b695-7ab6-412b-9183-f32edb2e0180"/>
    <ds:schemaRef ds:uri="b632a508-ef29-4f1d-9eb8-f65c2344c74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A9882E-973E-40C0-8A6D-8BBF7FB2EEAD}">
  <ds:schemaRefs>
    <ds:schemaRef ds:uri="b632a508-ef29-4f1d-9eb8-f65c2344c74f"/>
    <ds:schemaRef ds:uri="d5f6b695-7ab6-412b-9183-f32edb2e0180"/>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1100</Words>
  <Application>Microsoft Office PowerPoint</Application>
  <PresentationFormat>On-screen Show (4:3)</PresentationFormat>
  <Paragraphs>125</Paragraphs>
  <Slides>20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NTFCursive</vt:lpstr>
      <vt:lpstr>NTFPrintfk</vt:lpstr>
      <vt:lpstr>Roboto</vt:lpstr>
      <vt:lpstr>SassoonCRInfant</vt:lpstr>
      <vt:lpstr>Default Design</vt:lpstr>
      <vt:lpstr>Year 6 Parents’ Meeting 2025</vt:lpstr>
      <vt:lpstr>Welcome to Year 6</vt:lpstr>
      <vt:lpstr>What you need to know…</vt:lpstr>
      <vt:lpstr>Our School Values</vt:lpstr>
      <vt:lpstr>PowerPoint Presentation</vt:lpstr>
      <vt:lpstr>PowerPoint Presentation</vt:lpstr>
      <vt:lpstr>Year 6 Topics</vt:lpstr>
      <vt:lpstr>English </vt:lpstr>
      <vt:lpstr>Reading</vt:lpstr>
      <vt:lpstr>PowerPoint Presentation</vt:lpstr>
      <vt:lpstr>Maths </vt:lpstr>
      <vt:lpstr>PowerPoint Presentation</vt:lpstr>
      <vt:lpstr>P.E.</vt:lpstr>
      <vt:lpstr>PowerPoint Presentation</vt:lpstr>
      <vt:lpstr>Homework </vt:lpstr>
      <vt:lpstr>Homework </vt:lpstr>
      <vt:lpstr>SATs assessments</vt:lpstr>
      <vt:lpstr>PowerPoint Presentation</vt:lpstr>
      <vt:lpstr>School Website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Parents’ Meeting Monday 9th September 2019</dc:title>
  <dc:creator>Asma</dc:creator>
  <cp:lastModifiedBy>Miss A Stimpson</cp:lastModifiedBy>
  <cp:revision>122</cp:revision>
  <cp:lastPrinted>2021-09-16T08:07:44Z</cp:lastPrinted>
  <dcterms:modified xsi:type="dcterms:W3CDTF">2025-09-24T11:16:22Z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0x010100754B3D464270764B89CFE9E0D0C088A0</vt:lpwstr>
  </property>
  <property fmtid="{D5CDD505-2E9C-101B-9397-08002B2CF9AE}" pid="3" name="MediaServiceImageTags">
    <vt:lpwstr/>
  </property>
</Properties>
</file>