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82" r:id="rId3"/>
    <p:sldId id="285" r:id="rId4"/>
    <p:sldId id="292" r:id="rId5"/>
    <p:sldId id="293" r:id="rId6"/>
    <p:sldId id="294" r:id="rId7"/>
    <p:sldId id="295" r:id="rId8"/>
    <p:sldId id="323" r:id="rId9"/>
    <p:sldId id="311" r:id="rId10"/>
    <p:sldId id="296" r:id="rId11"/>
    <p:sldId id="297" r:id="rId12"/>
    <p:sldId id="302" r:id="rId13"/>
    <p:sldId id="304" r:id="rId14"/>
    <p:sldId id="325" r:id="rId15"/>
    <p:sldId id="324" r:id="rId16"/>
    <p:sldId id="320" r:id="rId17"/>
    <p:sldId id="315" r:id="rId18"/>
    <p:sldId id="316" r:id="rId19"/>
    <p:sldId id="317" r:id="rId20"/>
    <p:sldId id="318" r:id="rId21"/>
    <p:sldId id="321" r:id="rId22"/>
    <p:sldId id="322" r:id="rId23"/>
    <p:sldId id="326" r:id="rId24"/>
    <p:sldId id="312" r:id="rId25"/>
    <p:sldId id="307" r:id="rId26"/>
    <p:sldId id="314" r:id="rId27"/>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Calibri" charset="0"/>
        <a:ea typeface="Arial" charset="0"/>
        <a:cs typeface="Arial" charset="0"/>
      </a:defRPr>
    </a:lvl1pPr>
    <a:lvl2pPr marL="457200" algn="l" rtl="0" fontAlgn="base">
      <a:spcBef>
        <a:spcPct val="0"/>
      </a:spcBef>
      <a:spcAft>
        <a:spcPct val="0"/>
      </a:spcAft>
      <a:defRPr kern="1200">
        <a:solidFill>
          <a:schemeClr val="tx1"/>
        </a:solidFill>
        <a:latin typeface="Calibri" charset="0"/>
        <a:ea typeface="Arial" charset="0"/>
        <a:cs typeface="Arial" charset="0"/>
      </a:defRPr>
    </a:lvl2pPr>
    <a:lvl3pPr marL="914400" algn="l" rtl="0" fontAlgn="base">
      <a:spcBef>
        <a:spcPct val="0"/>
      </a:spcBef>
      <a:spcAft>
        <a:spcPct val="0"/>
      </a:spcAft>
      <a:defRPr kern="1200">
        <a:solidFill>
          <a:schemeClr val="tx1"/>
        </a:solidFill>
        <a:latin typeface="Calibri" charset="0"/>
        <a:ea typeface="Arial" charset="0"/>
        <a:cs typeface="Arial" charset="0"/>
      </a:defRPr>
    </a:lvl3pPr>
    <a:lvl4pPr marL="1371600" algn="l" rtl="0" fontAlgn="base">
      <a:spcBef>
        <a:spcPct val="0"/>
      </a:spcBef>
      <a:spcAft>
        <a:spcPct val="0"/>
      </a:spcAft>
      <a:defRPr kern="1200">
        <a:solidFill>
          <a:schemeClr val="tx1"/>
        </a:solidFill>
        <a:latin typeface="Calibri" charset="0"/>
        <a:ea typeface="Arial" charset="0"/>
        <a:cs typeface="Arial" charset="0"/>
      </a:defRPr>
    </a:lvl4pPr>
    <a:lvl5pPr marL="1828800" algn="l" rtl="0" fontAlgn="base">
      <a:spcBef>
        <a:spcPct val="0"/>
      </a:spcBef>
      <a:spcAft>
        <a:spcPct val="0"/>
      </a:spcAft>
      <a:defRPr kern="1200">
        <a:solidFill>
          <a:schemeClr val="tx1"/>
        </a:solidFill>
        <a:latin typeface="Calibri" charset="0"/>
        <a:ea typeface="Arial" charset="0"/>
        <a:cs typeface="Arial" charset="0"/>
      </a:defRPr>
    </a:lvl5pPr>
    <a:lvl6pPr marL="2286000" algn="l" defTabSz="914400" rtl="0" eaLnBrk="1" latinLnBrk="0" hangingPunct="1">
      <a:defRPr kern="1200">
        <a:solidFill>
          <a:schemeClr val="tx1"/>
        </a:solidFill>
        <a:latin typeface="Calibri" charset="0"/>
        <a:ea typeface="Arial" charset="0"/>
        <a:cs typeface="Arial" charset="0"/>
      </a:defRPr>
    </a:lvl6pPr>
    <a:lvl7pPr marL="2743200" algn="l" defTabSz="914400" rtl="0" eaLnBrk="1" latinLnBrk="0" hangingPunct="1">
      <a:defRPr kern="1200">
        <a:solidFill>
          <a:schemeClr val="tx1"/>
        </a:solidFill>
        <a:latin typeface="Calibri" charset="0"/>
        <a:ea typeface="Arial" charset="0"/>
        <a:cs typeface="Arial" charset="0"/>
      </a:defRPr>
    </a:lvl7pPr>
    <a:lvl8pPr marL="3200400" algn="l" defTabSz="914400" rtl="0" eaLnBrk="1" latinLnBrk="0" hangingPunct="1">
      <a:defRPr kern="1200">
        <a:solidFill>
          <a:schemeClr val="tx1"/>
        </a:solidFill>
        <a:latin typeface="Calibri" charset="0"/>
        <a:ea typeface="Arial" charset="0"/>
        <a:cs typeface="Arial" charset="0"/>
      </a:defRPr>
    </a:lvl8pPr>
    <a:lvl9pPr marL="3657600" algn="l" defTabSz="914400" rtl="0" eaLnBrk="1" latinLnBrk="0" hangingPunct="1">
      <a:defRPr kern="1200">
        <a:solidFill>
          <a:schemeClr val="tx1"/>
        </a:solidFill>
        <a:latin typeface="Calibri" charset="0"/>
        <a:ea typeface="Arial" charset="0"/>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CD4"/>
    <a:srgbClr val="F2F9B1"/>
    <a:srgbClr val="FFFF66"/>
    <a:srgbClr val="FFCC29"/>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15" autoAdjust="0"/>
    <p:restoredTop sz="80036" autoAdjust="0"/>
  </p:normalViewPr>
  <p:slideViewPr>
    <p:cSldViewPr>
      <p:cViewPr varScale="1">
        <p:scale>
          <a:sx n="51" d="100"/>
          <a:sy n="51" d="100"/>
        </p:scale>
        <p:origin x="-768" y="-90"/>
      </p:cViewPr>
      <p:guideLst>
        <p:guide orient="horz" pos="2160"/>
        <p:guide pos="2880"/>
      </p:guideLst>
    </p:cSldViewPr>
  </p:slideViewPr>
  <p:outlineViewPr>
    <p:cViewPr>
      <p:scale>
        <a:sx n="33" d="100"/>
        <a:sy n="33" d="100"/>
      </p:scale>
      <p:origin x="0" y="64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341" cy="465341"/>
          </a:xfrm>
          <a:prstGeom prst="rect">
            <a:avLst/>
          </a:prstGeom>
        </p:spPr>
        <p:txBody>
          <a:bodyPr vert="horz" lIns="91440" tIns="45720" rIns="91440" bIns="45720" rtlCol="0"/>
          <a:lstStyle>
            <a:lvl1pPr algn="l">
              <a:defRPr sz="1200" smtClean="0">
                <a:latin typeface="Calibri" pitchFamily="34" charset="0"/>
                <a:ea typeface="+mn-ea"/>
              </a:defRPr>
            </a:lvl1pPr>
          </a:lstStyle>
          <a:p>
            <a:pPr>
              <a:defRPr/>
            </a:pPr>
            <a:endParaRPr lang="en-GB"/>
          </a:p>
        </p:txBody>
      </p:sp>
      <p:sp>
        <p:nvSpPr>
          <p:cNvPr id="3" name="Date Placeholder 2"/>
          <p:cNvSpPr>
            <a:spLocks noGrp="1"/>
          </p:cNvSpPr>
          <p:nvPr>
            <p:ph type="dt" sz="quarter" idx="1"/>
          </p:nvPr>
        </p:nvSpPr>
        <p:spPr>
          <a:xfrm>
            <a:off x="3970389" y="0"/>
            <a:ext cx="3038340" cy="465341"/>
          </a:xfrm>
          <a:prstGeom prst="rect">
            <a:avLst/>
          </a:prstGeom>
        </p:spPr>
        <p:txBody>
          <a:bodyPr vert="horz" lIns="91440" tIns="45720" rIns="91440" bIns="45720" rtlCol="0"/>
          <a:lstStyle>
            <a:lvl1pPr algn="r">
              <a:defRPr sz="1200" smtClean="0">
                <a:latin typeface="Calibri" pitchFamily="34" charset="0"/>
                <a:ea typeface="+mn-ea"/>
              </a:defRPr>
            </a:lvl1pPr>
          </a:lstStyle>
          <a:p>
            <a:pPr>
              <a:defRPr/>
            </a:pPr>
            <a:fld id="{6C6998A9-96FD-E34B-A64E-952A7C020728}" type="datetimeFigureOut">
              <a:rPr lang="en-GB"/>
              <a:pPr>
                <a:defRPr/>
              </a:pPr>
              <a:t>11/05/2017</a:t>
            </a:fld>
            <a:endParaRPr lang="en-GB"/>
          </a:p>
        </p:txBody>
      </p:sp>
      <p:sp>
        <p:nvSpPr>
          <p:cNvPr id="4" name="Footer Placeholder 3"/>
          <p:cNvSpPr>
            <a:spLocks noGrp="1"/>
          </p:cNvSpPr>
          <p:nvPr>
            <p:ph type="ftr" sz="quarter" idx="2"/>
          </p:nvPr>
        </p:nvSpPr>
        <p:spPr>
          <a:xfrm>
            <a:off x="1" y="8829573"/>
            <a:ext cx="3038341" cy="465340"/>
          </a:xfrm>
          <a:prstGeom prst="rect">
            <a:avLst/>
          </a:prstGeom>
        </p:spPr>
        <p:txBody>
          <a:bodyPr vert="horz" lIns="91440" tIns="45720" rIns="91440" bIns="45720" rtlCol="0" anchor="b"/>
          <a:lstStyle>
            <a:lvl1pPr algn="l">
              <a:defRPr sz="1200" smtClean="0">
                <a:latin typeface="Calibri" pitchFamily="34" charset="0"/>
                <a:ea typeface="+mn-ea"/>
              </a:defRPr>
            </a:lvl1pPr>
          </a:lstStyle>
          <a:p>
            <a:pPr>
              <a:defRPr/>
            </a:pPr>
            <a:endParaRPr lang="en-GB"/>
          </a:p>
        </p:txBody>
      </p:sp>
      <p:sp>
        <p:nvSpPr>
          <p:cNvPr id="5" name="Slide Number Placeholder 4"/>
          <p:cNvSpPr>
            <a:spLocks noGrp="1"/>
          </p:cNvSpPr>
          <p:nvPr>
            <p:ph type="sldNum" sz="quarter" idx="3"/>
          </p:nvPr>
        </p:nvSpPr>
        <p:spPr>
          <a:xfrm>
            <a:off x="3970389" y="8829573"/>
            <a:ext cx="3038340" cy="46534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378C5E3-F60E-914C-8AAD-21BF43B0DD16}" type="slidenum">
              <a:rPr lang="en-GB" altLang="en-GB"/>
              <a:pPr/>
              <a:t>‹#›</a:t>
            </a:fld>
            <a:endParaRPr lang="en-GB" altLang="en-GB"/>
          </a:p>
        </p:txBody>
      </p:sp>
    </p:spTree>
    <p:extLst>
      <p:ext uri="{BB962C8B-B14F-4D97-AF65-F5344CB8AC3E}">
        <p14:creationId xmlns:p14="http://schemas.microsoft.com/office/powerpoint/2010/main" val="3123998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8341" cy="465341"/>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GB"/>
          </a:p>
        </p:txBody>
      </p:sp>
      <p:sp>
        <p:nvSpPr>
          <p:cNvPr id="3" name="Date Placeholder 2"/>
          <p:cNvSpPr>
            <a:spLocks noGrp="1"/>
          </p:cNvSpPr>
          <p:nvPr>
            <p:ph type="dt" idx="1"/>
          </p:nvPr>
        </p:nvSpPr>
        <p:spPr>
          <a:xfrm>
            <a:off x="3970389" y="0"/>
            <a:ext cx="3038340" cy="465341"/>
          </a:xfrm>
          <a:prstGeom prst="rect">
            <a:avLst/>
          </a:prstGeom>
        </p:spPr>
        <p:txBody>
          <a:bodyPr vert="horz" lIns="91440" tIns="45720" rIns="91440" bIns="45720" rtlCol="0"/>
          <a:lstStyle>
            <a:lvl1pPr algn="r" fontAlgn="auto">
              <a:spcBef>
                <a:spcPts val="0"/>
              </a:spcBef>
              <a:spcAft>
                <a:spcPts val="0"/>
              </a:spcAft>
              <a:defRPr sz="1200">
                <a:latin typeface="+mn-lt"/>
                <a:ea typeface="+mn-ea"/>
                <a:cs typeface="+mn-cs"/>
              </a:defRPr>
            </a:lvl1pPr>
          </a:lstStyle>
          <a:p>
            <a:pPr>
              <a:defRPr/>
            </a:pPr>
            <a:fld id="{24D9774F-4276-AB43-9659-24C40AF01E16}" type="datetimeFigureOut">
              <a:rPr lang="en-GB"/>
              <a:pPr>
                <a:defRPr/>
              </a:pPr>
              <a:t>11/05/2017</a:t>
            </a:fld>
            <a:endParaRPr lang="en-GB"/>
          </a:p>
        </p:txBody>
      </p:sp>
      <p:sp>
        <p:nvSpPr>
          <p:cNvPr id="4" name="Slide Image Placeholder 3"/>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701541" y="4415530"/>
            <a:ext cx="5607318" cy="4183603"/>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1" y="8829573"/>
            <a:ext cx="3038341" cy="46534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GB"/>
          </a:p>
        </p:txBody>
      </p:sp>
      <p:sp>
        <p:nvSpPr>
          <p:cNvPr id="7" name="Slide Number Placeholder 6"/>
          <p:cNvSpPr>
            <a:spLocks noGrp="1"/>
          </p:cNvSpPr>
          <p:nvPr>
            <p:ph type="sldNum" sz="quarter" idx="5"/>
          </p:nvPr>
        </p:nvSpPr>
        <p:spPr>
          <a:xfrm>
            <a:off x="3970389" y="8829573"/>
            <a:ext cx="3038340" cy="46534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864D5C8-DE06-8548-83EA-851604B81057}" type="slidenum">
              <a:rPr lang="en-GB" altLang="en-GB"/>
              <a:pPr/>
              <a:t>‹#›</a:t>
            </a:fld>
            <a:endParaRPr lang="en-GB" altLang="en-GB"/>
          </a:p>
        </p:txBody>
      </p:sp>
    </p:spTree>
    <p:extLst>
      <p:ext uri="{BB962C8B-B14F-4D97-AF65-F5344CB8AC3E}">
        <p14:creationId xmlns:p14="http://schemas.microsoft.com/office/powerpoint/2010/main" val="2374211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Introductions</a:t>
            </a:r>
          </a:p>
          <a:p>
            <a:r>
              <a:rPr lang="en-GB" altLang="en-US"/>
              <a:t>PSS – Part of integrated Services within Birmingham City Council – Children, young people and families.</a:t>
            </a:r>
          </a:p>
          <a:p>
            <a:r>
              <a:rPr lang="en-GB" altLang="en-US"/>
              <a:t>Work with all mainstream schools to improve outcomes for pupils with cognition and learning difficulties.</a:t>
            </a:r>
          </a:p>
          <a:p>
            <a:r>
              <a:rPr lang="en-GB" altLang="en-US"/>
              <a:t>Includes whole school systems, identification of SEN – provision etc.</a:t>
            </a:r>
          </a:p>
          <a:p>
            <a:r>
              <a:rPr lang="en-GB" altLang="en-US"/>
              <a:t>Individual pupil assessments to identify strengths and weaknesses</a:t>
            </a:r>
          </a:p>
          <a:p>
            <a:r>
              <a:rPr lang="en-GB" altLang="en-US"/>
              <a:t>Training for teachers, TAs</a:t>
            </a:r>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eaLnBrk="1" hangingPunct="1"/>
            <a:fld id="{49879CF5-0B38-3648-849A-2A1836397519}" type="slidenum">
              <a:rPr lang="en-GB" altLang="en-US"/>
              <a:pPr eaLnBrk="1" hangingPunct="1"/>
              <a:t>1</a:t>
            </a:fld>
            <a:endParaRPr lang="en-GB" altLang="en-US"/>
          </a:p>
        </p:txBody>
      </p:sp>
    </p:spTree>
    <p:extLst>
      <p:ext uri="{BB962C8B-B14F-4D97-AF65-F5344CB8AC3E}">
        <p14:creationId xmlns:p14="http://schemas.microsoft.com/office/powerpoint/2010/main" val="2053724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7651"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At the end of the session you will:</a:t>
            </a:r>
          </a:p>
          <a:p>
            <a:r>
              <a:rPr lang="en-GB" altLang="en-US"/>
              <a:t> have an increased knowledge and understanding of dyslexia</a:t>
            </a:r>
          </a:p>
          <a:p>
            <a:r>
              <a:rPr lang="en-GB" altLang="en-US"/>
              <a:t> have an understanding of the varying definitions of dyslexia</a:t>
            </a:r>
          </a:p>
          <a:p>
            <a:r>
              <a:rPr lang="en-GB" altLang="en-US"/>
              <a:t>be aware of some of the common characteristics associated with dyslexia.</a:t>
            </a:r>
          </a:p>
          <a:p>
            <a:endParaRPr lang="en-GB" altLang="en-US"/>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6CBAFCBB-5246-CC41-94D1-F9CCCDD250A6}" type="slidenum">
              <a:rPr lang="en-GB" altLang="en-US">
                <a:latin typeface="Franklin Gothic Book" charset="0"/>
              </a:rPr>
              <a:pPr eaLnBrk="1" hangingPunct="1">
                <a:spcBef>
                  <a:spcPct val="0"/>
                </a:spcBef>
              </a:pPr>
              <a:t>2</a:t>
            </a:fld>
            <a:endParaRPr lang="en-GB" altLang="en-US">
              <a:latin typeface="Franklin Gothic Book" charset="0"/>
            </a:endParaRPr>
          </a:p>
        </p:txBody>
      </p:sp>
    </p:spTree>
    <p:extLst>
      <p:ext uri="{BB962C8B-B14F-4D97-AF65-F5344CB8AC3E}">
        <p14:creationId xmlns:p14="http://schemas.microsoft.com/office/powerpoint/2010/main" val="445786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8675"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Huge variety of opinions – media, lots of ongoing research definitions change all the time!</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8223B384-23B9-6646-B9FD-CC40B2C1F5DC}" type="slidenum">
              <a:rPr lang="en-GB" altLang="en-US">
                <a:latin typeface="Franklin Gothic Book" charset="0"/>
              </a:rPr>
              <a:pPr eaLnBrk="1" hangingPunct="1">
                <a:spcBef>
                  <a:spcPct val="0"/>
                </a:spcBef>
              </a:pPr>
              <a:t>3</a:t>
            </a:fld>
            <a:endParaRPr lang="en-GB" altLang="en-US">
              <a:latin typeface="Franklin Gothic Book" charset="0"/>
            </a:endParaRPr>
          </a:p>
        </p:txBody>
      </p:sp>
    </p:spTree>
    <p:extLst>
      <p:ext uri="{BB962C8B-B14F-4D97-AF65-F5344CB8AC3E}">
        <p14:creationId xmlns:p14="http://schemas.microsoft.com/office/powerpoint/2010/main" val="1909467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9699"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4537475A-95AD-D74A-B5AC-3BFBE983B90D}" type="slidenum">
              <a:rPr lang="en-GB" altLang="en-US">
                <a:latin typeface="Franklin Gothic Book" charset="0"/>
              </a:rPr>
              <a:pPr eaLnBrk="1" hangingPunct="1">
                <a:spcBef>
                  <a:spcPct val="0"/>
                </a:spcBef>
              </a:pPr>
              <a:t>4</a:t>
            </a:fld>
            <a:endParaRPr lang="en-GB" altLang="en-US">
              <a:latin typeface="Franklin Gothic Book" charset="0"/>
            </a:endParaRPr>
          </a:p>
        </p:txBody>
      </p:sp>
    </p:spTree>
    <p:extLst>
      <p:ext uri="{BB962C8B-B14F-4D97-AF65-F5344CB8AC3E}">
        <p14:creationId xmlns:p14="http://schemas.microsoft.com/office/powerpoint/2010/main" val="423508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723"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 what do you know about dyslexia? The following are all statements that you may have heard in the media or read. Which are true and which are false? Discuss with the people on your table or the person next to you.</a:t>
            </a:r>
          </a:p>
          <a:p>
            <a:r>
              <a:rPr lang="en-GB" altLang="en-US"/>
              <a:t>5 to 10 min</a:t>
            </a:r>
          </a:p>
          <a:p>
            <a:r>
              <a:rPr lang="en-GB" altLang="en-US"/>
              <a:t>Feedback</a:t>
            </a:r>
          </a:p>
          <a:p>
            <a:r>
              <a:rPr lang="en-GB" altLang="en-US"/>
              <a:t>All true.  Four boys are affected to one girl. – query this could be because it is under identified in girls.</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2ADA0C27-E3B4-FF47-8B6C-E71DC380FD71}" type="slidenum">
              <a:rPr lang="en-GB" altLang="en-US">
                <a:latin typeface="Franklin Gothic Book" charset="0"/>
              </a:rPr>
              <a:pPr eaLnBrk="1" hangingPunct="1">
                <a:spcBef>
                  <a:spcPct val="0"/>
                </a:spcBef>
              </a:pPr>
              <a:t>5</a:t>
            </a:fld>
            <a:endParaRPr lang="en-GB" altLang="en-US">
              <a:latin typeface="Franklin Gothic Book" charset="0"/>
            </a:endParaRPr>
          </a:p>
        </p:txBody>
      </p:sp>
    </p:spTree>
    <p:extLst>
      <p:ext uri="{BB962C8B-B14F-4D97-AF65-F5344CB8AC3E}">
        <p14:creationId xmlns:p14="http://schemas.microsoft.com/office/powerpoint/2010/main" val="1152536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1747"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This information is from the TDA website from training materials for NQTs entitiles – Removing barriers: dyslexia and specific learning difficulties – taught session 4.</a:t>
            </a:r>
          </a:p>
          <a:p>
            <a:r>
              <a:rPr lang="en-GB" altLang="en-US"/>
              <a:t>All true.  Four boys are affected to one girl. – query this could be because it is under identified in girls.</a:t>
            </a:r>
          </a:p>
          <a:p>
            <a:r>
              <a:rPr lang="en-GB" altLang="en-US"/>
              <a:t>Dyslexia occurs in families – there is some debate about this.</a:t>
            </a:r>
          </a:p>
          <a:p>
            <a:r>
              <a:rPr lang="en-GB" altLang="en-US"/>
              <a:t>New research is being completed all the time and it is a constantly changing picture. </a:t>
            </a:r>
          </a:p>
          <a:p>
            <a:r>
              <a:rPr lang="en-GB" altLang="en-US"/>
              <a:t>With that in mind let’s look at possible causes.</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4835310A-0F7F-8244-B05D-F7192B3DDAD2}" type="slidenum">
              <a:rPr lang="en-GB" altLang="en-US">
                <a:latin typeface="Franklin Gothic Book" charset="0"/>
              </a:rPr>
              <a:pPr eaLnBrk="1" hangingPunct="1">
                <a:spcBef>
                  <a:spcPct val="0"/>
                </a:spcBef>
              </a:pPr>
              <a:t>6</a:t>
            </a:fld>
            <a:endParaRPr lang="en-GB" altLang="en-US">
              <a:latin typeface="Franklin Gothic Book" charset="0"/>
            </a:endParaRPr>
          </a:p>
        </p:txBody>
      </p:sp>
    </p:spTree>
    <p:extLst>
      <p:ext uri="{BB962C8B-B14F-4D97-AF65-F5344CB8AC3E}">
        <p14:creationId xmlns:p14="http://schemas.microsoft.com/office/powerpoint/2010/main" val="3807116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2771"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This is a summary of the activity and recent research</a:t>
            </a:r>
          </a:p>
          <a:p>
            <a:r>
              <a:rPr lang="en-GB" altLang="en-US"/>
              <a:t>It does occur in all languages but in some languages such as Spanish it is not so prevalent, possibly because it is a phonetically regular language.</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891A53FA-9758-B149-8BC8-EB532FA80499}" type="slidenum">
              <a:rPr lang="en-GB" altLang="en-US">
                <a:latin typeface="Franklin Gothic Book" charset="0"/>
              </a:rPr>
              <a:pPr eaLnBrk="1" hangingPunct="1">
                <a:spcBef>
                  <a:spcPct val="0"/>
                </a:spcBef>
              </a:pPr>
              <a:t>7</a:t>
            </a:fld>
            <a:endParaRPr lang="en-GB" altLang="en-US">
              <a:latin typeface="Franklin Gothic Book" charset="0"/>
            </a:endParaRPr>
          </a:p>
        </p:txBody>
      </p:sp>
    </p:spTree>
    <p:extLst>
      <p:ext uri="{BB962C8B-B14F-4D97-AF65-F5344CB8AC3E}">
        <p14:creationId xmlns:p14="http://schemas.microsoft.com/office/powerpoint/2010/main" val="1267723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2771"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This is a summary of the activity and recent research</a:t>
            </a:r>
          </a:p>
          <a:p>
            <a:r>
              <a:rPr lang="en-GB" altLang="en-US"/>
              <a:t>It does occur in all languages but in some languages such as Spanish it is not so prevalent, possibly because it is a phonetically regular language.</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891A53FA-9758-B149-8BC8-EB532FA80499}" type="slidenum">
              <a:rPr lang="en-GB" altLang="en-US">
                <a:latin typeface="Franklin Gothic Book" charset="0"/>
              </a:rPr>
              <a:pPr eaLnBrk="1" hangingPunct="1">
                <a:spcBef>
                  <a:spcPct val="0"/>
                </a:spcBef>
              </a:pPr>
              <a:t>8</a:t>
            </a:fld>
            <a:endParaRPr lang="en-GB" altLang="en-US">
              <a:latin typeface="Franklin Gothic Book" charset="0"/>
            </a:endParaRPr>
          </a:p>
        </p:txBody>
      </p:sp>
    </p:spTree>
    <p:extLst>
      <p:ext uri="{BB962C8B-B14F-4D97-AF65-F5344CB8AC3E}">
        <p14:creationId xmlns:p14="http://schemas.microsoft.com/office/powerpoint/2010/main" val="547803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3795"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definition used in Birmingham</a:t>
            </a:r>
          </a:p>
          <a:p>
            <a:r>
              <a:rPr lang="en-GB" altLang="en-US"/>
              <a:t>Over 40 working definitions</a:t>
            </a:r>
          </a:p>
          <a:p>
            <a:r>
              <a:rPr lang="en-GB" altLang="en-US"/>
              <a:t>All have some kind of phonological element.</a:t>
            </a:r>
          </a:p>
          <a:p>
            <a:r>
              <a:rPr lang="en-GB" altLang="en-US"/>
              <a:t>Psychological society – word level but also appropriate learning opportunities. (Reading and spelling)</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EEAA0D30-5A4E-7145-B56B-FCF887BC850E}" type="slidenum">
              <a:rPr lang="en-GB" altLang="en-US">
                <a:latin typeface="Franklin Gothic Book" charset="0"/>
              </a:rPr>
              <a:pPr eaLnBrk="1" hangingPunct="1">
                <a:spcBef>
                  <a:spcPct val="0"/>
                </a:spcBef>
              </a:pPr>
              <a:t>9</a:t>
            </a:fld>
            <a:endParaRPr lang="en-GB" altLang="en-US">
              <a:latin typeface="Franklin Gothic Book" charset="0"/>
            </a:endParaRPr>
          </a:p>
        </p:txBody>
      </p:sp>
    </p:spTree>
    <p:extLst>
      <p:ext uri="{BB962C8B-B14F-4D97-AF65-F5344CB8AC3E}">
        <p14:creationId xmlns:p14="http://schemas.microsoft.com/office/powerpoint/2010/main" val="1449871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19"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In June 2009 Sir Jim Rose published his research on Identifying and teaching children and young people with Dyslexia and literacy difficulties.  </a:t>
            </a:r>
          </a:p>
          <a:p>
            <a:r>
              <a:rPr lang="en-GB" altLang="en-US"/>
              <a:t>Have a copy of the Rose Report for reference.</a:t>
            </a:r>
          </a:p>
          <a:p>
            <a:r>
              <a:rPr lang="en-GB" altLang="en-US"/>
              <a:t>Still relates it to accurate and fluent word reading and spelling, but acknowledges other difficulties too.  He also identifies it as part of a continuum.</a:t>
            </a:r>
          </a:p>
          <a:p>
            <a:endParaRPr lang="en-GB" altLang="en-US"/>
          </a:p>
          <a:p>
            <a:r>
              <a:rPr lang="en-GB" altLang="en-US"/>
              <a:t>Response to teaching features highly in his report.  He talks about one off ‘snap-shot’ assessments only present a picture of the pupils’ needs on that day.  He recommends a staged approach of support combined with on-going assessment through teaching</a:t>
            </a:r>
          </a:p>
          <a:p>
            <a:pPr eaLnBrk="1" hangingPunct="1">
              <a:spcBef>
                <a:spcPct val="0"/>
              </a:spcBef>
            </a:pPr>
            <a:endParaRPr lang="en-GB" altLang="en-US"/>
          </a:p>
          <a:p>
            <a:pPr eaLnBrk="1" hangingPunct="1">
              <a:spcBef>
                <a:spcPct val="0"/>
              </a:spcBef>
            </a:pPr>
            <a:endParaRPr lang="en-GB" altLang="en-US"/>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247C8AB4-1DF3-7448-BA45-A504BF03468B}" type="slidenum">
              <a:rPr lang="en-GB" altLang="en-US">
                <a:latin typeface="Franklin Gothic Book" charset="0"/>
              </a:rPr>
              <a:pPr eaLnBrk="1" hangingPunct="1">
                <a:spcBef>
                  <a:spcPct val="0"/>
                </a:spcBef>
              </a:pPr>
              <a:t>10</a:t>
            </a:fld>
            <a:endParaRPr lang="en-GB" altLang="en-US">
              <a:latin typeface="Franklin Gothic Book" charset="0"/>
            </a:endParaRPr>
          </a:p>
        </p:txBody>
      </p:sp>
    </p:spTree>
    <p:extLst>
      <p:ext uri="{BB962C8B-B14F-4D97-AF65-F5344CB8AC3E}">
        <p14:creationId xmlns:p14="http://schemas.microsoft.com/office/powerpoint/2010/main" val="495442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5843"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10D6CD43-B3C2-4544-8278-0BA228164C04}" type="slidenum">
              <a:rPr lang="en-GB" altLang="en-US">
                <a:latin typeface="Franklin Gothic Book" charset="0"/>
              </a:rPr>
              <a:pPr eaLnBrk="1" hangingPunct="1">
                <a:spcBef>
                  <a:spcPct val="0"/>
                </a:spcBef>
              </a:pPr>
              <a:t>11</a:t>
            </a:fld>
            <a:endParaRPr lang="en-GB" altLang="en-US">
              <a:latin typeface="Franklin Gothic Book" charset="0"/>
            </a:endParaRPr>
          </a:p>
        </p:txBody>
      </p:sp>
    </p:spTree>
    <p:extLst>
      <p:ext uri="{BB962C8B-B14F-4D97-AF65-F5344CB8AC3E}">
        <p14:creationId xmlns:p14="http://schemas.microsoft.com/office/powerpoint/2010/main" val="1100586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7891"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Important – empathy – more likely to change your working practices.</a:t>
            </a:r>
          </a:p>
          <a:p>
            <a:r>
              <a:rPr lang="en-GB" altLang="en-US"/>
              <a:t>Insert Tara, etc</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04AC3627-E4C0-104A-B5F0-4648E0E4C59A}" type="slidenum">
              <a:rPr lang="en-GB" altLang="en-US">
                <a:latin typeface="Franklin Gothic Book" charset="0"/>
              </a:rPr>
              <a:pPr eaLnBrk="1" hangingPunct="1">
                <a:spcBef>
                  <a:spcPct val="0"/>
                </a:spcBef>
              </a:pPr>
              <a:t>12</a:t>
            </a:fld>
            <a:endParaRPr lang="en-GB" altLang="en-US">
              <a:latin typeface="Franklin Gothic Book" charset="0"/>
            </a:endParaRPr>
          </a:p>
        </p:txBody>
      </p:sp>
    </p:spTree>
    <p:extLst>
      <p:ext uri="{BB962C8B-B14F-4D97-AF65-F5344CB8AC3E}">
        <p14:creationId xmlns:p14="http://schemas.microsoft.com/office/powerpoint/2010/main" val="13307218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9939"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Table – given the headings (area of difficulty), 10 different possible difficulties. Need to match these to the behaviours you may see and what difficulties they may have in class as a result.</a:t>
            </a:r>
          </a:p>
          <a:p>
            <a:r>
              <a:rPr lang="en-GB" altLang="en-US"/>
              <a:t>Complete the table in twos or threes. (10min)</a:t>
            </a:r>
          </a:p>
          <a:p>
            <a:endParaRPr lang="en-GB" altLang="en-US"/>
          </a:p>
          <a:p>
            <a:endParaRPr lang="en-GB" altLang="en-US"/>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9DAE18D9-C5D9-F14C-AE6C-C6DF24C546C6}" type="slidenum">
              <a:rPr lang="en-GB" altLang="en-US">
                <a:latin typeface="Franklin Gothic Book" charset="0"/>
              </a:rPr>
              <a:pPr eaLnBrk="1" hangingPunct="1">
                <a:spcBef>
                  <a:spcPct val="0"/>
                </a:spcBef>
              </a:pPr>
              <a:t>13</a:t>
            </a:fld>
            <a:endParaRPr lang="en-GB" altLang="en-US">
              <a:latin typeface="Franklin Gothic Book" charset="0"/>
            </a:endParaRPr>
          </a:p>
        </p:txBody>
      </p:sp>
    </p:spTree>
    <p:extLst>
      <p:ext uri="{BB962C8B-B14F-4D97-AF65-F5344CB8AC3E}">
        <p14:creationId xmlns:p14="http://schemas.microsoft.com/office/powerpoint/2010/main" val="152958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64D5C8-DE06-8548-83EA-851604B81057}" type="slidenum">
              <a:rPr lang="en-GB" altLang="en-GB" smtClean="0"/>
              <a:pPr/>
              <a:t>14</a:t>
            </a:fld>
            <a:endParaRPr lang="en-GB" altLang="en-GB"/>
          </a:p>
        </p:txBody>
      </p:sp>
    </p:spTree>
    <p:extLst>
      <p:ext uri="{BB962C8B-B14F-4D97-AF65-F5344CB8AC3E}">
        <p14:creationId xmlns:p14="http://schemas.microsoft.com/office/powerpoint/2010/main" val="38620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64D5C8-DE06-8548-83EA-851604B81057}" type="slidenum">
              <a:rPr lang="en-GB" altLang="en-GB" smtClean="0"/>
              <a:pPr/>
              <a:t>15</a:t>
            </a:fld>
            <a:endParaRPr lang="en-GB" altLang="en-GB"/>
          </a:p>
        </p:txBody>
      </p:sp>
    </p:spTree>
    <p:extLst>
      <p:ext uri="{BB962C8B-B14F-4D97-AF65-F5344CB8AC3E}">
        <p14:creationId xmlns:p14="http://schemas.microsoft.com/office/powerpoint/2010/main" val="23988256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6867"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GB" altLang="en-US" sz="1000" b="1" dirty="0"/>
              <a:t>Speed of Processing Language</a:t>
            </a:r>
          </a:p>
          <a:p>
            <a:pPr>
              <a:lnSpc>
                <a:spcPct val="90000"/>
              </a:lnSpc>
            </a:pPr>
            <a:r>
              <a:rPr lang="en-GB" altLang="en-US" sz="1000" dirty="0"/>
              <a:t>How quickly a learner can react to incoming information, understand it, form a response and execute it; can relate to retrieval of information already known of (similar to working memory)</a:t>
            </a:r>
          </a:p>
          <a:p>
            <a:pPr>
              <a:lnSpc>
                <a:spcPct val="90000"/>
              </a:lnSpc>
            </a:pPr>
            <a:r>
              <a:rPr lang="en-GB" altLang="en-US" sz="1000" dirty="0"/>
              <a:t>May be influenced by : neurological factors or affected by knowledge and experience (Can all relate to this when returning to school after the summer holiday!) About information being sorted on the way in as well as information being retrieved e.g. identifying names of  objects including subject specific words e.g. Bunsen burner, volcano, moat, portcullis, </a:t>
            </a:r>
          </a:p>
          <a:p>
            <a:pPr>
              <a:lnSpc>
                <a:spcPct val="90000"/>
              </a:lnSpc>
            </a:pPr>
            <a:r>
              <a:rPr lang="en-GB" altLang="en-US" sz="1000" dirty="0"/>
              <a:t>Behaviours observed can be : slow at academic activities, social activities e.g. chatting with peers. </a:t>
            </a:r>
          </a:p>
          <a:p>
            <a:pPr>
              <a:lnSpc>
                <a:spcPct val="90000"/>
              </a:lnSpc>
            </a:pPr>
            <a:r>
              <a:rPr lang="en-GB" altLang="en-US" sz="1000" dirty="0"/>
              <a:t>Therefore when activities become automatic/routine - slow processing has a lesser effect. So when suitable, try to use the same activity for teaching a variety of skills e.g. snap can be used for initial sounds, number bonds etc.  This will allow focus on key learning rather than the activity itself.  </a:t>
            </a:r>
          </a:p>
          <a:p>
            <a:pPr>
              <a:lnSpc>
                <a:spcPct val="90000"/>
              </a:lnSpc>
            </a:pPr>
            <a:r>
              <a:rPr lang="en-GB" altLang="en-US" sz="1000" dirty="0"/>
              <a:t>So how can we take this into consideration:</a:t>
            </a:r>
          </a:p>
          <a:p>
            <a:pPr lvl="1">
              <a:lnSpc>
                <a:spcPct val="90000"/>
              </a:lnSpc>
              <a:buFontTx/>
              <a:buChar char="•"/>
            </a:pPr>
            <a:r>
              <a:rPr lang="en-GB" altLang="en-US" sz="1000" dirty="0"/>
              <a:t>Well established daily routines - with support of visual aids - pictures/ symbols e.g. start of day activities</a:t>
            </a:r>
          </a:p>
          <a:p>
            <a:pPr lvl="1">
              <a:lnSpc>
                <a:spcPct val="90000"/>
              </a:lnSpc>
              <a:buFontTx/>
              <a:buChar char="•"/>
            </a:pPr>
            <a:r>
              <a:rPr lang="en-GB" altLang="en-US" sz="1000" dirty="0"/>
              <a:t>Well understood instructional routines -make information explicit and relevant to topic</a:t>
            </a:r>
          </a:p>
          <a:p>
            <a:pPr lvl="1">
              <a:lnSpc>
                <a:spcPct val="90000"/>
              </a:lnSpc>
              <a:buFontTx/>
              <a:buChar char="•"/>
            </a:pPr>
            <a:r>
              <a:rPr lang="en-GB" altLang="en-US" sz="1000" dirty="0"/>
              <a:t>Pace of instruction - at student's pace but not too slow (task boards)</a:t>
            </a:r>
          </a:p>
          <a:p>
            <a:pPr lvl="1">
              <a:lnSpc>
                <a:spcPct val="90000"/>
              </a:lnSpc>
              <a:buFontTx/>
              <a:buChar char="•"/>
            </a:pPr>
            <a:r>
              <a:rPr lang="en-GB" altLang="en-US" sz="1000" dirty="0"/>
              <a:t>Check understanding of instructions/information before moving on to new information</a:t>
            </a:r>
          </a:p>
          <a:p>
            <a:pPr lvl="1">
              <a:lnSpc>
                <a:spcPct val="90000"/>
              </a:lnSpc>
              <a:buFontTx/>
              <a:buChar char="•"/>
            </a:pPr>
            <a:r>
              <a:rPr lang="en-GB" altLang="en-US" sz="1000" dirty="0"/>
              <a:t>Peer Support e.g. think,  share in pair it together and agree, share whole group etc. More and less able pairings (know the pupils)</a:t>
            </a:r>
          </a:p>
          <a:p>
            <a:pPr lvl="1">
              <a:lnSpc>
                <a:spcPct val="90000"/>
              </a:lnSpc>
              <a:buFontTx/>
              <a:buChar char="•"/>
            </a:pPr>
            <a:r>
              <a:rPr lang="en-GB" altLang="en-US" sz="1000" dirty="0"/>
              <a:t>Give a question and then come back for the answer in five minutes</a:t>
            </a:r>
          </a:p>
          <a:p>
            <a:pPr lvl="1">
              <a:lnSpc>
                <a:spcPct val="90000"/>
              </a:lnSpc>
              <a:buFontTx/>
              <a:buChar char="•"/>
            </a:pPr>
            <a:r>
              <a:rPr lang="en-GB" altLang="en-US" sz="1000" dirty="0"/>
              <a:t>Give a ‘warning’ when an activity/focus change is due</a:t>
            </a:r>
          </a:p>
          <a:p>
            <a:pPr>
              <a:lnSpc>
                <a:spcPct val="90000"/>
              </a:lnSpc>
            </a:pPr>
            <a:endParaRPr lang="en-GB" altLang="en-US" sz="1000" dirty="0"/>
          </a:p>
          <a:p>
            <a:pPr>
              <a:lnSpc>
                <a:spcPct val="90000"/>
              </a:lnSpc>
            </a:pPr>
            <a:endParaRPr lang="en-GB" altLang="en-US" sz="1000" dirty="0"/>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endParaRPr lang="en-GB" altLang="en-US" dirty="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6B326A84-5532-154A-B89F-9FF80A8568F9}" type="slidenum">
              <a:rPr lang="en-GB" altLang="en-US">
                <a:latin typeface="Franklin Gothic Book" charset="0"/>
              </a:rPr>
              <a:pPr eaLnBrk="1" hangingPunct="1">
                <a:spcBef>
                  <a:spcPct val="0"/>
                </a:spcBef>
              </a:pPr>
              <a:t>16</a:t>
            </a:fld>
            <a:endParaRPr lang="en-GB" altLang="en-US">
              <a:latin typeface="Franklin Gothic Book" charset="0"/>
            </a:endParaRPr>
          </a:p>
        </p:txBody>
      </p:sp>
    </p:spTree>
    <p:extLst>
      <p:ext uri="{BB962C8B-B14F-4D97-AF65-F5344CB8AC3E}">
        <p14:creationId xmlns:p14="http://schemas.microsoft.com/office/powerpoint/2010/main" val="1176684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0723"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1" i="1"/>
              <a:t>PROVIDES OVER VIEW FOR NEXT 3 SLIDES			</a:t>
            </a:r>
          </a:p>
          <a:p>
            <a:r>
              <a:rPr lang="en-GB" altLang="en-US"/>
              <a:t>Within this room there will be those of you who will </a:t>
            </a:r>
            <a:r>
              <a:rPr lang="en-GB" altLang="en-US" b="1"/>
              <a:t>listen to what I say</a:t>
            </a:r>
            <a:r>
              <a:rPr lang="en-GB" altLang="en-US"/>
              <a:t> </a:t>
            </a:r>
            <a:r>
              <a:rPr lang="en-GB" altLang="en-US" b="1"/>
              <a:t>without </a:t>
            </a:r>
            <a:r>
              <a:rPr lang="en-GB" altLang="en-US"/>
              <a:t>paying much attention to the </a:t>
            </a:r>
            <a:r>
              <a:rPr lang="en-GB" altLang="en-US" b="1"/>
              <a:t>slides</a:t>
            </a:r>
            <a:r>
              <a:rPr lang="en-GB" altLang="en-US"/>
              <a:t> and resources given out and </a:t>
            </a:r>
            <a:r>
              <a:rPr lang="en-GB" altLang="en-US" b="1"/>
              <a:t>still memorise much of what is said</a:t>
            </a:r>
            <a:r>
              <a:rPr lang="en-GB" altLang="en-US"/>
              <a:t>.  </a:t>
            </a:r>
          </a:p>
          <a:p>
            <a:r>
              <a:rPr lang="en-GB" altLang="en-US"/>
              <a:t>Others of you are </a:t>
            </a:r>
            <a:r>
              <a:rPr lang="en-GB" altLang="en-US" b="1"/>
              <a:t>scribbling notes to aid memory</a:t>
            </a:r>
            <a:r>
              <a:rPr lang="en-GB" altLang="en-US"/>
              <a:t> of what I am saying.  </a:t>
            </a:r>
          </a:p>
          <a:p>
            <a:r>
              <a:rPr lang="en-GB" altLang="en-US"/>
              <a:t>Some will </a:t>
            </a:r>
            <a:r>
              <a:rPr lang="en-GB" altLang="en-US" b="1"/>
              <a:t>need to touch</a:t>
            </a:r>
            <a:r>
              <a:rPr lang="en-GB" altLang="en-US"/>
              <a:t> and use the resources I talk about to memorise them.  </a:t>
            </a:r>
          </a:p>
          <a:p>
            <a:r>
              <a:rPr lang="en-GB" altLang="en-US"/>
              <a:t>This will be just as true here as it will be in each classroom within the school.  </a:t>
            </a:r>
          </a:p>
          <a:p>
            <a:r>
              <a:rPr lang="en-GB" altLang="en-US" b="1"/>
              <a:t>Children with special educational needs (and indeed all learners) benefit from information being presented in a variety of ways in order to ensure there is optimum processing opportunity.</a:t>
            </a:r>
            <a:r>
              <a:rPr lang="en-GB" altLang="en-US"/>
              <a:t> Making use of as many </a:t>
            </a:r>
            <a:r>
              <a:rPr lang="en-GB" altLang="en-US" b="1"/>
              <a:t>different</a:t>
            </a:r>
            <a:r>
              <a:rPr lang="en-GB" altLang="en-US"/>
              <a:t> </a:t>
            </a:r>
            <a:r>
              <a:rPr lang="en-GB" altLang="en-US" b="1"/>
              <a:t>PATHWAYS to the brain</a:t>
            </a:r>
            <a:r>
              <a:rPr lang="en-GB" altLang="en-US"/>
              <a:t> as possible.</a:t>
            </a:r>
          </a:p>
          <a:p>
            <a:endParaRPr lang="en-GB" altLang="en-US"/>
          </a:p>
          <a:p>
            <a:r>
              <a:rPr lang="en-GB" altLang="en-US"/>
              <a:t>Use of a multi sensory approach is one of the strategies used to support dyslexic learners.</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12494F7A-1944-8946-B2CA-6B584F0606FD}" type="slidenum">
              <a:rPr lang="en-GB" altLang="en-US">
                <a:latin typeface="Franklin Gothic Book" charset="0"/>
              </a:rPr>
              <a:pPr eaLnBrk="1" hangingPunct="1">
                <a:spcBef>
                  <a:spcPct val="0"/>
                </a:spcBef>
              </a:pPr>
              <a:t>17</a:t>
            </a:fld>
            <a:endParaRPr lang="en-GB" altLang="en-US">
              <a:latin typeface="Franklin Gothic Book" charset="0"/>
            </a:endParaRPr>
          </a:p>
        </p:txBody>
      </p:sp>
    </p:spTree>
    <p:extLst>
      <p:ext uri="{BB962C8B-B14F-4D97-AF65-F5344CB8AC3E}">
        <p14:creationId xmlns:p14="http://schemas.microsoft.com/office/powerpoint/2010/main" val="14900902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1747"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GB" altLang="en-US"/>
              <a:t>This can include using pictures alongside vocabulary lists to the use of visual organisers.  </a:t>
            </a:r>
          </a:p>
          <a:p>
            <a:pPr>
              <a:lnSpc>
                <a:spcPct val="90000"/>
              </a:lnSpc>
            </a:pPr>
            <a:r>
              <a:rPr lang="en-GB" altLang="en-US"/>
              <a:t>One particular visual strategy is the use graphic organisers:</a:t>
            </a:r>
          </a:p>
          <a:p>
            <a:pPr>
              <a:lnSpc>
                <a:spcPct val="90000"/>
              </a:lnSpc>
            </a:pPr>
            <a:r>
              <a:rPr lang="en-GB" altLang="en-US" b="1"/>
              <a:t>Background</a:t>
            </a:r>
          </a:p>
          <a:p>
            <a:pPr>
              <a:lnSpc>
                <a:spcPct val="90000"/>
              </a:lnSpc>
            </a:pPr>
            <a:r>
              <a:rPr lang="en-GB" altLang="en-US"/>
              <a:t>Graphic organizers (some of which are also called concept maps, entity relationship charts, and </a:t>
            </a:r>
            <a:r>
              <a:rPr lang="en-GB" altLang="en-US" b="1"/>
              <a:t>mind maps – arguably the most commonly known</a:t>
            </a:r>
            <a:r>
              <a:rPr lang="en-GB" altLang="en-US"/>
              <a:t>) are a pictorial way of constructing knowledge and organizing information. They help the student convert and compress a lot of seemingly disjointed information into a structured, simple-to-read, graphic display. The resulting visual display conveys complex information in a simple-to-understand manner. </a:t>
            </a:r>
            <a:endParaRPr lang="en-GB" altLang="en-US" b="1"/>
          </a:p>
          <a:p>
            <a:pPr>
              <a:lnSpc>
                <a:spcPct val="90000"/>
              </a:lnSpc>
            </a:pPr>
            <a:r>
              <a:rPr lang="en-GB" altLang="en-US" b="1"/>
              <a:t>Increasing Understanding by Creating Graphic Organizers:</a:t>
            </a:r>
            <a:r>
              <a:rPr lang="en-GB" altLang="en-US"/>
              <a:t/>
            </a:r>
            <a:br>
              <a:rPr lang="en-GB" altLang="en-US"/>
            </a:br>
            <a:r>
              <a:rPr lang="en-GB" altLang="en-US"/>
              <a:t>The process of converting a mass of data/information/ideas into a graphic map gives the student an increased understanding and insight into the topic at hand. To create the map, the student must concentrate on the relationships between the items and examine the meanings attached to each of them. While creating a map, the student must also prioritize the information, determining which parts of the material are the most important and should be focused upon, and where each item should be placed in the map. </a:t>
            </a:r>
          </a:p>
          <a:p>
            <a:pPr>
              <a:lnSpc>
                <a:spcPct val="90000"/>
              </a:lnSpc>
            </a:pPr>
            <a:r>
              <a:rPr lang="en-GB" altLang="en-US"/>
              <a:t>The creation of graphic organizers also helps the student generate ideas as they develop and note their thoughts visually. The possibilities associated with a topic become clearer as the student's ideas are classified visually. </a:t>
            </a:r>
          </a:p>
          <a:p>
            <a:pPr>
              <a:lnSpc>
                <a:spcPct val="90000"/>
              </a:lnSpc>
            </a:pPr>
            <a:r>
              <a:rPr lang="en-GB" altLang="en-US" b="1"/>
              <a:t>Uses of Graphic Organizers:</a:t>
            </a:r>
            <a:r>
              <a:rPr lang="en-GB" altLang="en-US"/>
              <a:t/>
            </a:r>
            <a:br>
              <a:rPr lang="en-GB" altLang="en-US"/>
            </a:br>
            <a:r>
              <a:rPr lang="en-GB" altLang="en-US"/>
              <a:t>Graphic organizers can be used to structure writing projects, to help in problem solving, decision making, studying, planning research and brainstorming. </a:t>
            </a:r>
          </a:p>
          <a:p>
            <a:pPr>
              <a:lnSpc>
                <a:spcPct val="90000"/>
              </a:lnSpc>
            </a:pPr>
            <a:r>
              <a:rPr lang="en-GB" altLang="en-US" b="1"/>
              <a:t>Creating Graphic Organizers:</a:t>
            </a:r>
            <a:r>
              <a:rPr lang="en-GB" altLang="en-US"/>
              <a:t/>
            </a:r>
            <a:br>
              <a:rPr lang="en-GB" altLang="en-US"/>
            </a:br>
            <a:r>
              <a:rPr lang="en-GB" altLang="en-US"/>
              <a:t>Graphic organizers can be drawn free-hand or printed. </a:t>
            </a:r>
          </a:p>
          <a:p>
            <a:pPr>
              <a:lnSpc>
                <a:spcPct val="90000"/>
              </a:lnSpc>
            </a:pPr>
            <a:r>
              <a:rPr lang="en-GB" altLang="en-US"/>
              <a:t>Adding colour-coding and/or pictures to a graphic organizer further increases the utility and readability of the visual display. </a:t>
            </a:r>
            <a:br>
              <a:rPr lang="en-GB" altLang="en-US"/>
            </a:br>
            <a:r>
              <a:rPr lang="en-GB" altLang="en-US"/>
              <a:t/>
            </a:r>
            <a:br>
              <a:rPr lang="en-GB" altLang="en-US"/>
            </a:br>
            <a:r>
              <a:rPr lang="en-GB" altLang="en-US"/>
              <a:t>Many examples of graphic organisers can be found on http://www.enchantedlearning.com/graphicorganizers/ </a:t>
            </a:r>
          </a:p>
          <a:p>
            <a:pPr>
              <a:lnSpc>
                <a:spcPct val="90000"/>
              </a:lnSpc>
            </a:pPr>
            <a:r>
              <a:rPr lang="en-GB" altLang="en-US"/>
              <a:t>Reference the strategies in the support booklet and that there are resources in the ‘tool box’ – consider audience as some resources may not be appropriate e.g. alphabet arc in secondary (!)</a:t>
            </a:r>
          </a:p>
          <a:p>
            <a:pPr>
              <a:lnSpc>
                <a:spcPct val="90000"/>
              </a:lnSpc>
            </a:pPr>
            <a:r>
              <a:rPr lang="en-GB" altLang="en-US"/>
              <a:t>A simple strategy  concerns Electronic Whiteboards – use off white background as a default, use interactively e.g. easy to animate pictures</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A302A0E3-FF94-6E46-8FBC-5A50CD000C81}" type="slidenum">
              <a:rPr lang="en-GB" altLang="en-US">
                <a:latin typeface="Franklin Gothic Book" charset="0"/>
              </a:rPr>
              <a:pPr eaLnBrk="1" hangingPunct="1">
                <a:spcBef>
                  <a:spcPct val="0"/>
                </a:spcBef>
              </a:pPr>
              <a:t>18</a:t>
            </a:fld>
            <a:endParaRPr lang="en-GB" altLang="en-US">
              <a:latin typeface="Franklin Gothic Book" charset="0"/>
            </a:endParaRPr>
          </a:p>
        </p:txBody>
      </p:sp>
    </p:spTree>
    <p:extLst>
      <p:ext uri="{BB962C8B-B14F-4D97-AF65-F5344CB8AC3E}">
        <p14:creationId xmlns:p14="http://schemas.microsoft.com/office/powerpoint/2010/main" val="6298301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2771"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Although particularly essential at EYFS this needs to carry on throughout school – remembering science facts by generating rhymes, clapping out ‘awkward’ spellings etc </a:t>
            </a:r>
          </a:p>
          <a:p>
            <a:endParaRPr lang="en-GB" altLang="en-US"/>
          </a:p>
          <a:p>
            <a:r>
              <a:rPr lang="en-GB" altLang="en-US"/>
              <a:t>Promote good listening – what does it look like (is as appropriate in secondary as primary) e.g. taking turns, respecting opinions, knowing when appropriate to interject, preparation for asking questions.</a:t>
            </a:r>
          </a:p>
          <a:p>
            <a:endParaRPr lang="en-GB" altLang="en-US"/>
          </a:p>
          <a:p>
            <a:r>
              <a:rPr lang="en-GB" altLang="en-US"/>
              <a:t>Promote active listening e.g. give key words to listen out for, give questions beforehand,</a:t>
            </a:r>
          </a:p>
          <a:p>
            <a:endParaRPr lang="en-GB"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B8D9226F-7A66-5241-B278-D606C429C61E}" type="slidenum">
              <a:rPr lang="en-GB" altLang="en-US">
                <a:latin typeface="Franklin Gothic Book" charset="0"/>
              </a:rPr>
              <a:pPr eaLnBrk="1" hangingPunct="1">
                <a:spcBef>
                  <a:spcPct val="0"/>
                </a:spcBef>
              </a:pPr>
              <a:t>19</a:t>
            </a:fld>
            <a:endParaRPr lang="en-GB" altLang="en-US">
              <a:latin typeface="Franklin Gothic Book" charset="0"/>
            </a:endParaRPr>
          </a:p>
        </p:txBody>
      </p:sp>
    </p:spTree>
    <p:extLst>
      <p:ext uri="{BB962C8B-B14F-4D97-AF65-F5344CB8AC3E}">
        <p14:creationId xmlns:p14="http://schemas.microsoft.com/office/powerpoint/2010/main" val="819146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3795"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The word 'kinaesthetic' describes the sense of using muscular movement - physical sense in other words. Kinesthesia and kinesthesis are root words, derived from the Greek kineo, meaning move, and aisthesis, meaning sensation. Kinaesthetic therefore describes a learning style which involves the stimulation of nerves in the body's muscles, joints and tendons. This relates to the colloquial expression 'touchy-feely'. </a:t>
            </a:r>
          </a:p>
          <a:p>
            <a:endParaRPr lang="en-GB" altLang="en-US"/>
          </a:p>
          <a:p>
            <a:r>
              <a:rPr lang="en-GB" altLang="en-US"/>
              <a:t>This can often seem like a difficult one but doesn’t have to be.</a:t>
            </a:r>
          </a:p>
          <a:p>
            <a:endParaRPr lang="en-GB" altLang="en-US"/>
          </a:p>
          <a:p>
            <a:r>
              <a:rPr lang="en-GB" altLang="en-US"/>
              <a:t>ACTIVITY</a:t>
            </a:r>
          </a:p>
          <a:p>
            <a:r>
              <a:rPr lang="en-GB" altLang="en-US"/>
              <a:t>e.g. spelling rhythm – all stand, presenter wiggles hips and says “</a:t>
            </a:r>
            <a:r>
              <a:rPr lang="en-GB" altLang="en-US" b="1"/>
              <a:t>r</a:t>
            </a:r>
            <a:r>
              <a:rPr lang="en-GB" altLang="en-US"/>
              <a:t>hythm </a:t>
            </a:r>
            <a:r>
              <a:rPr lang="en-GB" altLang="en-US" b="1"/>
              <a:t>h</a:t>
            </a:r>
            <a:r>
              <a:rPr lang="en-GB" altLang="en-US"/>
              <a:t>as </a:t>
            </a:r>
            <a:r>
              <a:rPr lang="en-GB" altLang="en-US" b="1"/>
              <a:t>y</a:t>
            </a:r>
            <a:r>
              <a:rPr lang="en-GB" altLang="en-US"/>
              <a:t>our </a:t>
            </a:r>
            <a:r>
              <a:rPr lang="en-GB" altLang="en-US" b="1"/>
              <a:t>t</a:t>
            </a:r>
            <a:r>
              <a:rPr lang="en-GB" altLang="en-US"/>
              <a:t>wo </a:t>
            </a:r>
            <a:r>
              <a:rPr lang="en-GB" altLang="en-US" b="1"/>
              <a:t>h</a:t>
            </a:r>
            <a:r>
              <a:rPr lang="en-GB" altLang="en-US"/>
              <a:t>ips </a:t>
            </a:r>
            <a:r>
              <a:rPr lang="en-GB" altLang="en-US" b="1"/>
              <a:t>m</a:t>
            </a:r>
            <a:r>
              <a:rPr lang="en-GB" altLang="en-US"/>
              <a:t>oving”  ALL COPY</a:t>
            </a:r>
          </a:p>
          <a:p>
            <a:r>
              <a:rPr lang="en-GB" altLang="en-US"/>
              <a:t>or</a:t>
            </a:r>
          </a:p>
          <a:p>
            <a:r>
              <a:rPr lang="en-GB" altLang="en-US"/>
              <a:t>Write something on a partners back – partner guesses what has been written</a:t>
            </a:r>
          </a:p>
          <a:p>
            <a:r>
              <a:rPr lang="en-GB" altLang="en-US"/>
              <a:t>Or</a:t>
            </a:r>
          </a:p>
          <a:p>
            <a:r>
              <a:rPr lang="en-GB" altLang="en-US"/>
              <a:t>Tracing letters in the air for letter formation</a:t>
            </a:r>
          </a:p>
          <a:p>
            <a:r>
              <a:rPr lang="en-GB" altLang="en-US"/>
              <a:t>Or</a:t>
            </a:r>
          </a:p>
          <a:p>
            <a:r>
              <a:rPr lang="en-GB" altLang="en-US"/>
              <a:t>An activity that you feel comfortable with - </a:t>
            </a:r>
          </a:p>
          <a:p>
            <a:endParaRPr lang="en-GB" altLang="en-US"/>
          </a:p>
          <a:p>
            <a:r>
              <a:rPr lang="en-GB" altLang="en-US"/>
              <a:t>Other Strategies:</a:t>
            </a:r>
          </a:p>
          <a:p>
            <a:r>
              <a:rPr lang="en-GB" altLang="en-US"/>
              <a:t>Sentence construction – pupils can be different elements of a sentence and have to move around to make it make sense.</a:t>
            </a:r>
          </a:p>
          <a:p>
            <a:r>
              <a:rPr lang="en-GB" altLang="en-US"/>
              <a:t>Ordering recipes and other instructions – cut up and rearrange</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E8DA47AF-8795-484B-AFCC-6C721C35A8AC}" type="slidenum">
              <a:rPr lang="en-GB" altLang="en-US">
                <a:latin typeface="Franklin Gothic Book" charset="0"/>
              </a:rPr>
              <a:pPr eaLnBrk="1" hangingPunct="1">
                <a:spcBef>
                  <a:spcPct val="0"/>
                </a:spcBef>
              </a:pPr>
              <a:t>20</a:t>
            </a:fld>
            <a:endParaRPr lang="en-GB" altLang="en-US">
              <a:latin typeface="Franklin Gothic Book" charset="0"/>
            </a:endParaRPr>
          </a:p>
        </p:txBody>
      </p:sp>
    </p:spTree>
    <p:extLst>
      <p:ext uri="{BB962C8B-B14F-4D97-AF65-F5344CB8AC3E}">
        <p14:creationId xmlns:p14="http://schemas.microsoft.com/office/powerpoint/2010/main" val="19001558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3011"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z="1000" dirty="0"/>
              <a:t>Weekly spelling test – not the most useful approach to developing spelling = Anecdote; child sitting out in car practicing spellings.  Mum takes him into school and insists that he has to take the test immediately.  Teachers explains that yes it will be done immediately after registration, Mum explains, frantically, that it has to be done </a:t>
            </a:r>
            <a:r>
              <a:rPr lang="en-GB" altLang="en-US" sz="1000" b="1" dirty="0"/>
              <a:t>now! </a:t>
            </a:r>
            <a:r>
              <a:rPr lang="en-GB" altLang="en-US" sz="1000" dirty="0"/>
              <a:t>(tell with humour) – emphasis is that spelling needs to be committed to long term memory rather than drilled for a test.</a:t>
            </a:r>
          </a:p>
          <a:p>
            <a:endParaRPr lang="en-GB" altLang="en-US" sz="1000" dirty="0"/>
          </a:p>
          <a:p>
            <a:r>
              <a:rPr lang="en-GB" altLang="en-US" sz="1000" dirty="0"/>
              <a:t>Refer to examples from resource box of spelling journal, spelling patterns/word families journal or prompt card, spelling rules –</a:t>
            </a:r>
          </a:p>
          <a:p>
            <a:r>
              <a:rPr lang="en-GB" altLang="en-US" sz="1000" b="1" dirty="0"/>
              <a:t>Mnemonics - </a:t>
            </a:r>
          </a:p>
          <a:p>
            <a:r>
              <a:rPr lang="en-GB" altLang="en-US" sz="1000" dirty="0"/>
              <a:t>Refer to Cued Spelling strategies – include spelling rules e.g. I before E except after C</a:t>
            </a:r>
          </a:p>
          <a:p>
            <a:r>
              <a:rPr lang="en-GB" altLang="en-US" sz="1000" b="1" dirty="0"/>
              <a:t>Don’t forget the learning styles!!!!!</a:t>
            </a:r>
            <a:r>
              <a:rPr lang="en-GB" altLang="en-US" sz="1000" dirty="0"/>
              <a:t> E.g. can multi sensory approaches be used?</a:t>
            </a:r>
          </a:p>
          <a:p>
            <a:r>
              <a:rPr lang="en-GB" altLang="en-US" sz="1000" dirty="0"/>
              <a:t>Cursive Handwriting -  Joining helps the memory (muscle memory, also adds kinaesthetic element so not just remembering visually or orally the spelling patterns</a:t>
            </a:r>
          </a:p>
          <a:p>
            <a:r>
              <a:rPr lang="en-GB" altLang="en-US" sz="1000" dirty="0"/>
              <a:t>How does it look – have several ‘goes’ at the word (could demonstrate this if appropriate)</a:t>
            </a:r>
          </a:p>
          <a:p>
            <a:r>
              <a:rPr lang="en-GB" altLang="en-US" sz="1000" dirty="0"/>
              <a:t>Look say cover write check – explain how this works.  There is a school of thought which says that this is not a dyslexia friendly strategy </a:t>
            </a:r>
            <a:r>
              <a:rPr lang="en-GB" altLang="en-US" sz="1000" b="1" dirty="0"/>
              <a:t>but</a:t>
            </a:r>
            <a:r>
              <a:rPr lang="en-GB" altLang="en-US" sz="1000" dirty="0"/>
              <a:t> if it works for the individual then ‘go for it’.</a:t>
            </a:r>
          </a:p>
          <a:p>
            <a:r>
              <a:rPr lang="en-GB" altLang="en-US" sz="1000" dirty="0"/>
              <a:t>Word families – common spelling patterns can be highlighted using colour – helps them to stand out.  </a:t>
            </a:r>
          </a:p>
          <a:p>
            <a:r>
              <a:rPr lang="en-GB" altLang="en-US" sz="1000" b="1" dirty="0"/>
              <a:t>Left handers - </a:t>
            </a:r>
          </a:p>
          <a:p>
            <a:r>
              <a:rPr lang="en-GB" altLang="en-US" sz="1000" dirty="0"/>
              <a:t>not being able to see what is written </a:t>
            </a:r>
            <a:r>
              <a:rPr lang="en-GB" altLang="en-US" sz="1000" b="1" dirty="0"/>
              <a:t>could</a:t>
            </a:r>
            <a:r>
              <a:rPr lang="en-GB" altLang="en-US" sz="1000" dirty="0"/>
              <a:t> impact on ability to remember spellings – therefore they </a:t>
            </a:r>
            <a:r>
              <a:rPr lang="en-GB" altLang="en-US" sz="1000" b="1" dirty="0"/>
              <a:t>may</a:t>
            </a:r>
            <a:r>
              <a:rPr lang="en-GB" altLang="en-US" sz="1000" dirty="0"/>
              <a:t> adapt their pen grip.</a:t>
            </a:r>
          </a:p>
          <a:p>
            <a:r>
              <a:rPr lang="en-GB" altLang="en-US" sz="1000" b="1" dirty="0"/>
              <a:t>Alternatives to Using a Dictionary</a:t>
            </a:r>
          </a:p>
          <a:p>
            <a:r>
              <a:rPr lang="en-GB" altLang="en-US" sz="1000" dirty="0"/>
              <a:t>Rather than suggesting that children look things up in the dictionary, suggest that sometimes if you don’t know how to spell a word it is quite difficult to look it up in a dictionary. If you haven’t got a clue what the first letter is, a word like ‘appropriate’ which starts with an ‘uh’ sound which could be anything, it's much easier to look the word up in a dictionary if you can choose a simpler word. So if you use a thesaurus rather than a dictionary it’s easier to find those words. So a word like ‘enormous’ can be picked up by looking up ‘big’. ‘Big’ is easy to spell and so quite easy to look up in a thesaurus and then you will find not just ‘enormous’ but you might want to use another one of the many words that you have got. So it also exposes the children to more vocabulary. Dictionaries are really important for meaning and once you can spell, that’s the medium of choice, but it's just that for struggling spellers a thesaurus is often more accessible.</a:t>
            </a:r>
            <a:endParaRPr lang="en-GB" altLang="en-US" dirty="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10AF6F54-58FF-3845-BE7E-5A9777A2500B}" type="slidenum">
              <a:rPr lang="en-GB" altLang="en-US">
                <a:latin typeface="Franklin Gothic Book" charset="0"/>
              </a:rPr>
              <a:pPr eaLnBrk="1" hangingPunct="1">
                <a:spcBef>
                  <a:spcPct val="0"/>
                </a:spcBef>
              </a:pPr>
              <a:t>21</a:t>
            </a:fld>
            <a:endParaRPr lang="en-GB" altLang="en-US">
              <a:latin typeface="Franklin Gothic Book" charset="0"/>
            </a:endParaRPr>
          </a:p>
        </p:txBody>
      </p:sp>
    </p:spTree>
    <p:extLst>
      <p:ext uri="{BB962C8B-B14F-4D97-AF65-F5344CB8AC3E}">
        <p14:creationId xmlns:p14="http://schemas.microsoft.com/office/powerpoint/2010/main" val="2412087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xfrm>
            <a:off x="2233613" y="177800"/>
            <a:ext cx="2081212" cy="15605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5059" name="Notes Placeholder 2"/>
          <p:cNvSpPr>
            <a:spLocks noGrp="1"/>
          </p:cNvSpPr>
          <p:nvPr>
            <p:ph type="body" idx="1"/>
          </p:nvPr>
        </p:nvSpPr>
        <p:spPr bwMode="auto">
          <a:xfrm>
            <a:off x="414244" y="1981785"/>
            <a:ext cx="6310529" cy="593940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z="1000" dirty="0"/>
              <a:t>The dyslexic student may have difficulties in many areas, there will be areas of strength. Recognising and utilising these strengths is important to the student’s academic and intellectual development. These strengths are important to the self-esteem of the dyslexic student. As with the areas of possible difficulty listed above, dyslexia is very diverse and some strengths will be found in some students and not in others.</a:t>
            </a:r>
            <a:endParaRPr lang="en-GB" altLang="en-US" sz="1000" b="1" dirty="0"/>
          </a:p>
          <a:p>
            <a:r>
              <a:rPr lang="en-GB" altLang="en-US" sz="1000" b="1" dirty="0"/>
              <a:t>Possible areas of strength – </a:t>
            </a:r>
            <a:r>
              <a:rPr lang="en-GB" altLang="en-US" sz="1000" dirty="0"/>
              <a:t>Creativity, Problem solving, sociability, leadership, verbal skills</a:t>
            </a:r>
          </a:p>
          <a:p>
            <a:r>
              <a:rPr lang="en-GB" altLang="en-US" sz="1000" b="1" dirty="0"/>
              <a:t>Nurturing these talents within the classroom:</a:t>
            </a:r>
            <a:endParaRPr lang="en-GB" altLang="en-US" sz="1000" dirty="0"/>
          </a:p>
          <a:p>
            <a:r>
              <a:rPr lang="en-GB" altLang="en-US" sz="1000" dirty="0"/>
              <a:t>Look for and recognise them</a:t>
            </a:r>
          </a:p>
          <a:p>
            <a:r>
              <a:rPr lang="en-GB" altLang="en-US" sz="1000" dirty="0"/>
              <a:t>Provide opportunities for students to demonstrate their talents within the classroom</a:t>
            </a:r>
          </a:p>
          <a:p>
            <a:r>
              <a:rPr lang="en-GB" altLang="en-US" sz="1000" dirty="0"/>
              <a:t>Utilise the talents within literacy and numeracy tasks – work to the interests, e.g. football – write game reports, produce league tables, train or bus timetable to get to away matches, etc.</a:t>
            </a:r>
          </a:p>
          <a:p>
            <a:r>
              <a:rPr lang="en-GB" altLang="en-US" sz="1000" dirty="0"/>
              <a:t>Provide opportunities to discover and create new interests and talents.</a:t>
            </a:r>
          </a:p>
          <a:p>
            <a:endParaRPr lang="en-GB" altLang="en-US" sz="1000" dirty="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66AD53E5-63C9-824D-9938-8924CC0BB1ED}" type="slidenum">
              <a:rPr lang="en-GB" altLang="en-US">
                <a:latin typeface="Franklin Gothic Book" charset="0"/>
              </a:rPr>
              <a:pPr eaLnBrk="1" hangingPunct="1">
                <a:spcBef>
                  <a:spcPct val="0"/>
                </a:spcBef>
              </a:pPr>
              <a:t>22</a:t>
            </a:fld>
            <a:endParaRPr lang="en-GB" altLang="en-US">
              <a:latin typeface="Franklin Gothic Book" charset="0"/>
            </a:endParaRPr>
          </a:p>
        </p:txBody>
      </p:sp>
    </p:spTree>
    <p:extLst>
      <p:ext uri="{BB962C8B-B14F-4D97-AF65-F5344CB8AC3E}">
        <p14:creationId xmlns:p14="http://schemas.microsoft.com/office/powerpoint/2010/main" val="1689059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64D5C8-DE06-8548-83EA-851604B81057}" type="slidenum">
              <a:rPr lang="en-GB" altLang="en-GB" smtClean="0"/>
              <a:pPr/>
              <a:t>23</a:t>
            </a:fld>
            <a:endParaRPr lang="en-GB" altLang="en-GB"/>
          </a:p>
        </p:txBody>
      </p:sp>
    </p:spTree>
    <p:extLst>
      <p:ext uri="{BB962C8B-B14F-4D97-AF65-F5344CB8AC3E}">
        <p14:creationId xmlns:p14="http://schemas.microsoft.com/office/powerpoint/2010/main" val="2548969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4035"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This is explained in the Guidance. </a:t>
            </a:r>
          </a:p>
          <a:p>
            <a:pPr eaLnBrk="1" hangingPunct="1">
              <a:spcBef>
                <a:spcPct val="0"/>
              </a:spcBef>
            </a:pPr>
            <a:endParaRPr lang="en-GB" altLang="en-US"/>
          </a:p>
          <a:p>
            <a:pPr eaLnBrk="1" hangingPunct="1">
              <a:spcBef>
                <a:spcPct val="0"/>
              </a:spcBef>
            </a:pPr>
            <a:r>
              <a:rPr lang="en-GB" altLang="en-US"/>
              <a:t>At this point you may wish to mention the difference between discrepancy model and assessment through teaching . The discrepancy  model has been highly discredited – A2E have conducted a literature review of 350 research papers and this evidence supports our decision to use assessmsent over time and reponse to intervention approach. </a:t>
            </a:r>
          </a:p>
          <a:p>
            <a:pPr eaLnBrk="1" hangingPunct="1">
              <a:spcBef>
                <a:spcPct val="0"/>
              </a:spcBef>
            </a:pPr>
            <a:endParaRPr lang="en-GB" altLang="en-US"/>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29A7188D-27E9-AE45-8B87-5493F770C98E}" type="slidenum">
              <a:rPr lang="en-GB" altLang="en-US">
                <a:latin typeface="Franklin Gothic Book" charset="0"/>
              </a:rPr>
              <a:pPr eaLnBrk="1" hangingPunct="1">
                <a:spcBef>
                  <a:spcPct val="0"/>
                </a:spcBef>
              </a:pPr>
              <a:t>24</a:t>
            </a:fld>
            <a:endParaRPr lang="en-GB" altLang="en-US">
              <a:latin typeface="Franklin Gothic Book" charset="0"/>
            </a:endParaRPr>
          </a:p>
        </p:txBody>
      </p:sp>
    </p:spTree>
    <p:extLst>
      <p:ext uri="{BB962C8B-B14F-4D97-AF65-F5344CB8AC3E}">
        <p14:creationId xmlns:p14="http://schemas.microsoft.com/office/powerpoint/2010/main" val="21023666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6083"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Current research (Rose Report 2009 &amp; IDP 2011) clearly indicates that identification of dyslexia is not a one off assessment</a:t>
            </a:r>
          </a:p>
          <a:p>
            <a:r>
              <a:rPr lang="en-GB" altLang="en-US"/>
              <a:t>                        - QFT is a ‘given’</a:t>
            </a:r>
          </a:p>
          <a:p>
            <a:r>
              <a:rPr lang="en-GB" altLang="en-US"/>
              <a:t>                        - Dyslexia can be complex and pupils may have differing degrees of difficulties therefore assessment through teaching over time is important.</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62DD9553-E4E9-2B4C-B277-1936C720A689}" type="slidenum">
              <a:rPr lang="en-GB" altLang="en-US">
                <a:latin typeface="Franklin Gothic Book" charset="0"/>
              </a:rPr>
              <a:pPr eaLnBrk="1" hangingPunct="1">
                <a:spcBef>
                  <a:spcPct val="0"/>
                </a:spcBef>
              </a:pPr>
              <a:t>25</a:t>
            </a:fld>
            <a:endParaRPr lang="en-GB" altLang="en-US">
              <a:latin typeface="Franklin Gothic Book" charset="0"/>
            </a:endParaRPr>
          </a:p>
        </p:txBody>
      </p:sp>
    </p:spTree>
    <p:extLst>
      <p:ext uri="{BB962C8B-B14F-4D97-AF65-F5344CB8AC3E}">
        <p14:creationId xmlns:p14="http://schemas.microsoft.com/office/powerpoint/2010/main" val="19377894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xfrm>
            <a:off x="2052638" y="193675"/>
            <a:ext cx="2255837" cy="1692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9155" name="Notes Placeholder 2"/>
          <p:cNvSpPr>
            <a:spLocks noGrp="1"/>
          </p:cNvSpPr>
          <p:nvPr>
            <p:ph type="body" idx="1"/>
          </p:nvPr>
        </p:nvSpPr>
        <p:spPr bwMode="auto">
          <a:xfrm>
            <a:off x="402552" y="2151271"/>
            <a:ext cx="6130132" cy="6447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Give out Audit of need.</a:t>
            </a:r>
          </a:p>
          <a:p>
            <a:r>
              <a:rPr lang="en-GB" altLang="en-US"/>
              <a:t>Depending on time – </a:t>
            </a:r>
          </a:p>
          <a:p>
            <a:r>
              <a:rPr lang="en-GB" altLang="en-US"/>
              <a:t>If there is enough time complete exercise and set 3 actions to be followed up by PSS teacher.</a:t>
            </a:r>
          </a:p>
          <a:p>
            <a:r>
              <a:rPr lang="en-GB" altLang="en-US"/>
              <a:t>If not, give out sheets to complete in own school time, set 3 actions and follow up with PSS teacher</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charset="0"/>
              </a:defRPr>
            </a:lvl1pPr>
            <a:lvl2pPr marL="742950" indent="-285750" eaLnBrk="0" hangingPunct="0">
              <a:spcBef>
                <a:spcPct val="30000"/>
              </a:spcBef>
              <a:defRPr sz="1200">
                <a:solidFill>
                  <a:schemeClr val="tx1"/>
                </a:solidFill>
                <a:latin typeface="Calibri" charset="0"/>
              </a:defRPr>
            </a:lvl2pPr>
            <a:lvl3pPr marL="1143000" indent="-228600" eaLnBrk="0" hangingPunct="0">
              <a:spcBef>
                <a:spcPct val="30000"/>
              </a:spcBef>
              <a:defRPr sz="1200">
                <a:solidFill>
                  <a:schemeClr val="tx1"/>
                </a:solidFill>
                <a:latin typeface="Calibri" charset="0"/>
              </a:defRPr>
            </a:lvl3pPr>
            <a:lvl4pPr marL="1600200" indent="-228600" eaLnBrk="0" hangingPunct="0">
              <a:spcBef>
                <a:spcPct val="30000"/>
              </a:spcBef>
              <a:defRPr sz="1200">
                <a:solidFill>
                  <a:schemeClr val="tx1"/>
                </a:solidFill>
                <a:latin typeface="Calibri" charset="0"/>
              </a:defRPr>
            </a:lvl4pPr>
            <a:lvl5pPr marL="2057400" indent="-228600" eaLnBrk="0" hangingPunct="0">
              <a:spcBef>
                <a:spcPct val="30000"/>
              </a:spcBef>
              <a:defRPr sz="1200">
                <a:solidFill>
                  <a:schemeClr val="tx1"/>
                </a:solidFill>
                <a:latin typeface="Calibri" charset="0"/>
              </a:defRPr>
            </a:lvl5pPr>
            <a:lvl6pPr marL="2514600" indent="-228600" eaLnBrk="0" fontAlgn="base" hangingPunct="0">
              <a:spcBef>
                <a:spcPct val="30000"/>
              </a:spcBef>
              <a:spcAft>
                <a:spcPct val="0"/>
              </a:spcAft>
              <a:defRPr sz="1200">
                <a:solidFill>
                  <a:schemeClr val="tx1"/>
                </a:solidFill>
                <a:latin typeface="Calibri" charset="0"/>
              </a:defRPr>
            </a:lvl6pPr>
            <a:lvl7pPr marL="2971800" indent="-228600" eaLnBrk="0" fontAlgn="base" hangingPunct="0">
              <a:spcBef>
                <a:spcPct val="30000"/>
              </a:spcBef>
              <a:spcAft>
                <a:spcPct val="0"/>
              </a:spcAft>
              <a:defRPr sz="1200">
                <a:solidFill>
                  <a:schemeClr val="tx1"/>
                </a:solidFill>
                <a:latin typeface="Calibri" charset="0"/>
              </a:defRPr>
            </a:lvl7pPr>
            <a:lvl8pPr marL="3429000" indent="-228600" eaLnBrk="0" fontAlgn="base" hangingPunct="0">
              <a:spcBef>
                <a:spcPct val="30000"/>
              </a:spcBef>
              <a:spcAft>
                <a:spcPct val="0"/>
              </a:spcAft>
              <a:defRPr sz="1200">
                <a:solidFill>
                  <a:schemeClr val="tx1"/>
                </a:solidFill>
                <a:latin typeface="Calibri" charset="0"/>
              </a:defRPr>
            </a:lvl8pPr>
            <a:lvl9pPr marL="3886200" indent="-228600" eaLnBrk="0" fontAlgn="base" hangingPunct="0">
              <a:spcBef>
                <a:spcPct val="30000"/>
              </a:spcBef>
              <a:spcAft>
                <a:spcPct val="0"/>
              </a:spcAft>
              <a:defRPr sz="1200">
                <a:solidFill>
                  <a:schemeClr val="tx1"/>
                </a:solidFill>
                <a:latin typeface="Calibri" charset="0"/>
              </a:defRPr>
            </a:lvl9pPr>
          </a:lstStyle>
          <a:p>
            <a:pPr eaLnBrk="1" hangingPunct="1">
              <a:spcBef>
                <a:spcPct val="0"/>
              </a:spcBef>
            </a:pPr>
            <a:fld id="{503262F0-2792-4D40-A56E-30931C9A9E5E}" type="slidenum">
              <a:rPr lang="en-GB" altLang="en-US">
                <a:latin typeface="Franklin Gothic Book" charset="0"/>
              </a:rPr>
              <a:pPr eaLnBrk="1" hangingPunct="1">
                <a:spcBef>
                  <a:spcPct val="0"/>
                </a:spcBef>
              </a:pPr>
              <a:t>26</a:t>
            </a:fld>
            <a:endParaRPr lang="en-GB" altLang="en-US">
              <a:latin typeface="Franklin Gothic Book" charset="0"/>
            </a:endParaRPr>
          </a:p>
        </p:txBody>
      </p:sp>
    </p:spTree>
    <p:extLst>
      <p:ext uri="{BB962C8B-B14F-4D97-AF65-F5344CB8AC3E}">
        <p14:creationId xmlns:p14="http://schemas.microsoft.com/office/powerpoint/2010/main" val="1339387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97E932EB-AD9D-9C43-A818-90BDA256B9D8}"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E383A4F5-FA62-1842-AE6B-7F26D5186AC1}" type="slidenum">
              <a:rPr lang="en-GB" altLang="en-GB"/>
              <a:pPr/>
              <a:t>‹#›</a:t>
            </a:fld>
            <a:endParaRPr lang="en-GB" altLang="en-GB"/>
          </a:p>
        </p:txBody>
      </p:sp>
    </p:spTree>
    <p:extLst>
      <p:ext uri="{BB962C8B-B14F-4D97-AF65-F5344CB8AC3E}">
        <p14:creationId xmlns:p14="http://schemas.microsoft.com/office/powerpoint/2010/main" val="1168158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36D75253-646B-B74C-83A7-9C06DEBF90B3}"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7D63B78-051B-2141-A3B1-5F8E6B3A4404}" type="slidenum">
              <a:rPr lang="en-GB" altLang="en-GB"/>
              <a:pPr/>
              <a:t>‹#›</a:t>
            </a:fld>
            <a:endParaRPr lang="en-GB" altLang="en-GB"/>
          </a:p>
        </p:txBody>
      </p:sp>
    </p:spTree>
    <p:extLst>
      <p:ext uri="{BB962C8B-B14F-4D97-AF65-F5344CB8AC3E}">
        <p14:creationId xmlns:p14="http://schemas.microsoft.com/office/powerpoint/2010/main" val="942038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9D7AB23-0E13-B348-87F4-43C14DEBC142}"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24241816-E70B-524B-B759-FBF73E8D47DE}" type="slidenum">
              <a:rPr lang="en-GB" altLang="en-GB"/>
              <a:pPr/>
              <a:t>‹#›</a:t>
            </a:fld>
            <a:endParaRPr lang="en-GB" altLang="en-GB"/>
          </a:p>
        </p:txBody>
      </p:sp>
    </p:spTree>
    <p:extLst>
      <p:ext uri="{BB962C8B-B14F-4D97-AF65-F5344CB8AC3E}">
        <p14:creationId xmlns:p14="http://schemas.microsoft.com/office/powerpoint/2010/main" val="1597321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F64EDE54-87A0-C643-85A1-06A43DDD3AF6}" type="datetimeFigureOut">
              <a:rPr lang="en-GB"/>
              <a:pPr>
                <a:defRPr/>
              </a:pPr>
              <a:t>11/05/2017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958F7AF8-4C24-C84A-A8B7-D8654170A52C}" type="slidenum">
              <a:rPr lang="en-GB" altLang="en-GB"/>
              <a:pPr/>
              <a:t>‹#›</a:t>
            </a:fld>
            <a:endParaRPr lang="en-GB" altLang="en-GB"/>
          </a:p>
        </p:txBody>
      </p:sp>
    </p:spTree>
    <p:extLst>
      <p:ext uri="{BB962C8B-B14F-4D97-AF65-F5344CB8AC3E}">
        <p14:creationId xmlns:p14="http://schemas.microsoft.com/office/powerpoint/2010/main" val="487513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F2D75042-66E2-5245-A07B-9025942E77CB}" type="datetimeFigureOut">
              <a:rPr lang="en-GB"/>
              <a:pPr>
                <a:defRPr/>
              </a:pPr>
              <a:t>11/05/2017</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B4350D6F-6BA0-924B-B692-0B0514CE8B95}" type="slidenum">
              <a:rPr lang="en-GB" altLang="en-GB"/>
              <a:pPr/>
              <a:t>‹#›</a:t>
            </a:fld>
            <a:endParaRPr lang="en-GB" altLang="en-GB"/>
          </a:p>
        </p:txBody>
      </p:sp>
    </p:spTree>
    <p:extLst>
      <p:ext uri="{BB962C8B-B14F-4D97-AF65-F5344CB8AC3E}">
        <p14:creationId xmlns:p14="http://schemas.microsoft.com/office/powerpoint/2010/main" val="993919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30DC1D7D-B0EB-334B-AD60-1DF3155831BF}" type="datetimeFigureOut">
              <a:rPr lang="en-GB"/>
              <a:pPr>
                <a:defRPr/>
              </a:pPr>
              <a:t>11/05/2017</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841A9BF1-B3FA-334F-8311-B198BB7FE737}" type="slidenum">
              <a:rPr lang="en-GB" altLang="en-GB"/>
              <a:pPr/>
              <a:t>‹#›</a:t>
            </a:fld>
            <a:endParaRPr lang="en-GB" altLang="en-GB"/>
          </a:p>
        </p:txBody>
      </p:sp>
    </p:spTree>
    <p:extLst>
      <p:ext uri="{BB962C8B-B14F-4D97-AF65-F5344CB8AC3E}">
        <p14:creationId xmlns:p14="http://schemas.microsoft.com/office/powerpoint/2010/main" val="1684406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7E0DFB8-6E14-4544-A56A-3AD60892509D}" type="datetimeFigureOut">
              <a:rPr lang="en-GB"/>
              <a:pPr>
                <a:defRPr/>
              </a:pPr>
              <a:t>11/05/2017</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22CC6284-3E62-9D4B-B5B9-5F6A113A8D97}" type="slidenum">
              <a:rPr lang="en-GB" altLang="en-GB"/>
              <a:pPr/>
              <a:t>‹#›</a:t>
            </a:fld>
            <a:endParaRPr lang="en-GB" altLang="en-GB"/>
          </a:p>
        </p:txBody>
      </p:sp>
    </p:spTree>
    <p:extLst>
      <p:ext uri="{BB962C8B-B14F-4D97-AF65-F5344CB8AC3E}">
        <p14:creationId xmlns:p14="http://schemas.microsoft.com/office/powerpoint/2010/main" val="1694358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A4213FD-6645-134E-A5C8-63B294CCE4A5}" type="datetimeFigureOut">
              <a:rPr lang="en-GB"/>
              <a:pPr>
                <a:defRPr/>
              </a:pPr>
              <a:t>11/05/2017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F772584E-8110-624D-BF0B-450D9F44177F}" type="slidenum">
              <a:rPr lang="en-GB" altLang="en-GB"/>
              <a:pPr/>
              <a:t>‹#›</a:t>
            </a:fld>
            <a:endParaRPr lang="en-GB" altLang="en-GB"/>
          </a:p>
        </p:txBody>
      </p:sp>
    </p:spTree>
    <p:extLst>
      <p:ext uri="{BB962C8B-B14F-4D97-AF65-F5344CB8AC3E}">
        <p14:creationId xmlns:p14="http://schemas.microsoft.com/office/powerpoint/2010/main" val="1453629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C180164-2F3B-ED44-9A78-F01B0A65E137}" type="datetimeFigureOut">
              <a:rPr lang="en-GB"/>
              <a:pPr>
                <a:defRPr/>
              </a:pPr>
              <a:t>11/05/2017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F4503B5D-352F-A74E-BE0A-C8CC3F56DBE5}" type="slidenum">
              <a:rPr lang="en-GB" altLang="en-GB"/>
              <a:pPr/>
              <a:t>‹#›</a:t>
            </a:fld>
            <a:endParaRPr lang="en-GB" altLang="en-GB"/>
          </a:p>
        </p:txBody>
      </p:sp>
    </p:spTree>
    <p:extLst>
      <p:ext uri="{BB962C8B-B14F-4D97-AF65-F5344CB8AC3E}">
        <p14:creationId xmlns:p14="http://schemas.microsoft.com/office/powerpoint/2010/main" val="1374164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8FCE802-845D-C442-91C9-BC81CCABA8E1}"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1178B8F2-2AD5-5947-A2CD-D4CE47199A50}" type="slidenum">
              <a:rPr lang="en-GB" altLang="en-GB"/>
              <a:pPr/>
              <a:t>‹#›</a:t>
            </a:fld>
            <a:endParaRPr lang="en-GB" altLang="en-GB"/>
          </a:p>
        </p:txBody>
      </p:sp>
    </p:spTree>
    <p:extLst>
      <p:ext uri="{BB962C8B-B14F-4D97-AF65-F5344CB8AC3E}">
        <p14:creationId xmlns:p14="http://schemas.microsoft.com/office/powerpoint/2010/main" val="1539090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833B223-0347-4D40-ABE8-A2ED26788AD8}" type="datetimeFigureOut">
              <a:rPr lang="en-GB"/>
              <a:pPr>
                <a:defRPr/>
              </a:pPr>
              <a:t>11/05/2017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38692843-261F-8F45-8D87-265D88ACEFB7}" type="slidenum">
              <a:rPr lang="en-GB" altLang="en-GB"/>
              <a:pPr/>
              <a:t>‹#›</a:t>
            </a:fld>
            <a:endParaRPr lang="en-GB" altLang="en-GB"/>
          </a:p>
        </p:txBody>
      </p:sp>
    </p:spTree>
    <p:extLst>
      <p:ext uri="{BB962C8B-B14F-4D97-AF65-F5344CB8AC3E}">
        <p14:creationId xmlns:p14="http://schemas.microsoft.com/office/powerpoint/2010/main" val="1054833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CD4"/>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fld id="{BDEE5B39-90A1-A24E-84C3-05B2AFCF0D26}" type="datetimeFigureOut">
              <a:rPr lang="en-GB"/>
              <a:pPr>
                <a:defRPr/>
              </a:pPr>
              <a:t>11/05/2017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defRPr>
            </a:lvl1pPr>
          </a:lstStyle>
          <a:p>
            <a:fld id="{E6B55365-2E3C-644A-890F-5D20B6D49390}" type="slidenum">
              <a:rPr lang="en-GB" altLang="en-GB"/>
              <a:pPr/>
              <a:t>‹#›</a:t>
            </a:fld>
            <a:endParaRPr lang="en-GB" alt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accesstoeducation.birmingham.gov.uk/index.php"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wmf"/><Relationship Id="rId5"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hyperlink" Target="http://accesstoeducation.birmingham.gov.uk/index.php" TargetMode="External"/><Relationship Id="rId7" Type="http://schemas.openxmlformats.org/officeDocument/2006/relationships/image" Target="../media/image12.wm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wmf"/><Relationship Id="rId5"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jpeg"/><Relationship Id="rId3" Type="http://schemas.openxmlformats.org/officeDocument/2006/relationships/hyperlink" Target="http://accesstoeducation.birmingham.gov.uk/index.php" TargetMode="External"/><Relationship Id="rId7" Type="http://schemas.openxmlformats.org/officeDocument/2006/relationships/image" Target="../media/image15.jpeg"/><Relationship Id="rId12"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png"/><Relationship Id="rId5" Type="http://schemas.openxmlformats.org/officeDocument/2006/relationships/image" Target="../media/image3.png"/><Relationship Id="rId10" Type="http://schemas.openxmlformats.org/officeDocument/2006/relationships/image" Target="../media/image18.png"/><Relationship Id="rId4" Type="http://schemas.openxmlformats.org/officeDocument/2006/relationships/image" Target="../media/image4.png"/><Relationship Id="rId9" Type="http://schemas.openxmlformats.org/officeDocument/2006/relationships/image" Target="../media/image17.png"/><Relationship Id="rId14" Type="http://schemas.openxmlformats.org/officeDocument/2006/relationships/image" Target="../media/image22.jpeg"/></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accesstoeducation.birmingham.gov.uk/index.php" TargetMode="External"/><Relationship Id="rId7"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jpeg"/><Relationship Id="rId5" Type="http://schemas.openxmlformats.org/officeDocument/2006/relationships/image" Target="../media/image3.png"/><Relationship Id="rId10" Type="http://schemas.openxmlformats.org/officeDocument/2006/relationships/image" Target="../media/image27.jpeg"/><Relationship Id="rId4" Type="http://schemas.openxmlformats.org/officeDocument/2006/relationships/image" Target="../media/image4.png"/><Relationship Id="rId9" Type="http://schemas.openxmlformats.org/officeDocument/2006/relationships/image" Target="../media/image26.jpeg"/></Relationships>
</file>

<file path=ppt/slides/_rels/slide2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hyperlink" Target="http://accesstoeducation.birmingham.gov.uk/index.php" TargetMode="External"/><Relationship Id="rId7" Type="http://schemas.openxmlformats.org/officeDocument/2006/relationships/image" Target="../media/image29.jpeg"/><Relationship Id="rId12" Type="http://schemas.openxmlformats.org/officeDocument/2006/relationships/image" Target="../media/image3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33.jpeg"/><Relationship Id="rId5" Type="http://schemas.openxmlformats.org/officeDocument/2006/relationships/image" Target="../media/image3.png"/><Relationship Id="rId10" Type="http://schemas.openxmlformats.org/officeDocument/2006/relationships/image" Target="../media/image32.gif"/><Relationship Id="rId4" Type="http://schemas.openxmlformats.org/officeDocument/2006/relationships/image" Target="../media/image4.png"/><Relationship Id="rId9"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7"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accesstoeducation.birmingham.gov.uk/index.php" TargetMode="External"/><Relationship Id="rId7"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hyperlink" Target="http://accesstoeducation.birmingham.gov.uk/index.php"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3.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1" descr="jam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9012">
            <a:off x="6302375" y="2306638"/>
            <a:ext cx="1944688"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13" descr="Wendy-Williams-And-Whoopi-Goldber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46460">
            <a:off x="193675" y="2379663"/>
            <a:ext cx="2879725"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Title 1"/>
          <p:cNvSpPr>
            <a:spLocks noGrp="1"/>
          </p:cNvSpPr>
          <p:nvPr>
            <p:ph type="ctrTitle"/>
          </p:nvPr>
        </p:nvSpPr>
        <p:spPr>
          <a:xfrm>
            <a:off x="804863" y="731838"/>
            <a:ext cx="7772400" cy="1470025"/>
          </a:xfrm>
        </p:spPr>
        <p:txBody>
          <a:bodyPr/>
          <a:lstStyle/>
          <a:p>
            <a:pPr eaLnBrk="1" hangingPunct="1"/>
            <a:r>
              <a:rPr lang="en-GB" altLang="en-US" sz="4000" dirty="0"/>
              <a:t>DYSLEXIA</a:t>
            </a:r>
            <a:br>
              <a:rPr lang="en-GB" altLang="en-US" sz="4000" dirty="0"/>
            </a:br>
            <a:r>
              <a:rPr lang="en-GB" altLang="en-US" sz="4000" dirty="0" smtClean="0"/>
              <a:t>Parents Workshop</a:t>
            </a:r>
            <a:endParaRPr lang="en-GB" altLang="en-US" sz="4000" dirty="0"/>
          </a:p>
        </p:txBody>
      </p:sp>
      <p:sp>
        <p:nvSpPr>
          <p:cNvPr id="3" name="Subtitle 2"/>
          <p:cNvSpPr>
            <a:spLocks noGrp="1"/>
          </p:cNvSpPr>
          <p:nvPr>
            <p:ph type="subTitle" idx="1"/>
          </p:nvPr>
        </p:nvSpPr>
        <p:spPr>
          <a:xfrm>
            <a:off x="1344613" y="4822825"/>
            <a:ext cx="6400800" cy="1223963"/>
          </a:xfrm>
        </p:spPr>
        <p:txBody>
          <a:bodyPr rtlCol="0">
            <a:normAutofit/>
          </a:bodyPr>
          <a:lstStyle/>
          <a:p>
            <a:pPr eaLnBrk="1" fontAlgn="auto" hangingPunct="1">
              <a:spcAft>
                <a:spcPts val="0"/>
              </a:spcAft>
              <a:buFont typeface="Arial" pitchFamily="34" charset="0"/>
              <a:buNone/>
              <a:defRPr/>
            </a:pPr>
            <a:r>
              <a:rPr lang="en-GB" sz="2400" dirty="0" smtClean="0">
                <a:solidFill>
                  <a:schemeClr val="tx1"/>
                </a:solidFill>
              </a:rPr>
              <a:t>St. Peter’s CE Primary School</a:t>
            </a:r>
          </a:p>
          <a:p>
            <a:pPr eaLnBrk="1" fontAlgn="auto" hangingPunct="1">
              <a:spcAft>
                <a:spcPts val="0"/>
              </a:spcAft>
              <a:buFont typeface="Arial" pitchFamily="34" charset="0"/>
              <a:buNone/>
              <a:defRPr/>
            </a:pPr>
            <a:endParaRPr lang="en-GB" dirty="0" smtClean="0"/>
          </a:p>
        </p:txBody>
      </p:sp>
      <p:sp>
        <p:nvSpPr>
          <p:cNvPr id="4" name="Rectangle 3"/>
          <p:cNvSpPr/>
          <p:nvPr/>
        </p:nvSpPr>
        <p:spPr>
          <a:xfrm>
            <a:off x="0" y="0"/>
            <a:ext cx="9144000"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GB" sz="3600" dirty="0">
                <a:solidFill>
                  <a:srgbClr val="000000"/>
                </a:solidFill>
              </a:rPr>
              <a:t>	</a:t>
            </a:r>
            <a:endParaRPr lang="en-GB" sz="4000" dirty="0">
              <a:solidFill>
                <a:srgbClr val="000000"/>
              </a:solidFill>
              <a:cs typeface="Arial" panose="020B0604020202020204" pitchFamily="34" charset="0"/>
            </a:endParaRPr>
          </a:p>
        </p:txBody>
      </p:sp>
      <p:sp>
        <p:nvSpPr>
          <p:cNvPr id="6" name="Rectangle 5"/>
          <p:cNvSpPr/>
          <p:nvPr/>
        </p:nvSpPr>
        <p:spPr>
          <a:xfrm>
            <a:off x="0" y="6126163"/>
            <a:ext cx="9144000" cy="731837"/>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srgbClr val="000000"/>
              </a:solidFill>
            </a:endParaRPr>
          </a:p>
        </p:txBody>
      </p:sp>
      <p:pic>
        <p:nvPicPr>
          <p:cNvPr id="205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50" y="6126163"/>
            <a:ext cx="2717800"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057" name="Subtitle 2"/>
          <p:cNvSpPr txBox="1">
            <a:spLocks/>
          </p:cNvSpPr>
          <p:nvPr/>
        </p:nvSpPr>
        <p:spPr bwMode="auto">
          <a:xfrm>
            <a:off x="3187700" y="6145213"/>
            <a:ext cx="5554663"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lgn="ctr">
              <a:spcBef>
                <a:spcPct val="0"/>
              </a:spcBef>
              <a:buFont typeface="Arial" charset="0"/>
              <a:buNone/>
            </a:pPr>
            <a:r>
              <a:rPr lang="en-GB" altLang="en-US" sz="1800" i="1">
                <a:solidFill>
                  <a:srgbClr val="000000"/>
                </a:solidFill>
              </a:rPr>
              <a:t>Partners on the pathway to a positive future for children and young people </a:t>
            </a:r>
            <a:endParaRPr lang="en-GB" altLang="en-US" sz="1800" i="1">
              <a:solidFill>
                <a:srgbClr val="898989"/>
              </a:solidFill>
            </a:endParaRPr>
          </a:p>
        </p:txBody>
      </p:sp>
      <p:pic>
        <p:nvPicPr>
          <p:cNvPr id="2058" name="Picture 2" descr="Access to Education">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02450" y="55563"/>
            <a:ext cx="2101850"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9" name="TextBox 4"/>
          <p:cNvSpPr txBox="1">
            <a:spLocks noChangeArrowheads="1"/>
          </p:cNvSpPr>
          <p:nvPr/>
        </p:nvSpPr>
        <p:spPr bwMode="auto">
          <a:xfrm>
            <a:off x="3175" y="0"/>
            <a:ext cx="60928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Pupil and School Support</a:t>
            </a:r>
            <a:endParaRPr lang="en-GB" altLang="en-US" sz="4000">
              <a:latin typeface="Calibri" charset="0"/>
            </a:endParaRPr>
          </a:p>
        </p:txBody>
      </p:sp>
      <p:pic>
        <p:nvPicPr>
          <p:cNvPr id="2060"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25775" y="2708275"/>
            <a:ext cx="3384550" cy="2027238"/>
          </a:xfrm>
          <a:prstGeom prst="rect">
            <a:avLst/>
          </a:prstGeom>
          <a:noFill/>
          <a:ln w="50800" cmpd="dbl">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0" y="-36513"/>
            <a:ext cx="9144000" cy="873126"/>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srgbClr val="000000"/>
              </a:solidFill>
            </a:endParaRPr>
          </a:p>
        </p:txBody>
      </p:sp>
      <p:pic>
        <p:nvPicPr>
          <p:cNvPr id="307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3077"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b="1">
                <a:solidFill>
                  <a:srgbClr val="000000"/>
                </a:solidFill>
                <a:latin typeface="Calibri" charset="0"/>
              </a:rPr>
              <a:t>Aims</a:t>
            </a:r>
            <a:endParaRPr lang="en-GB" altLang="en-US" sz="4000" b="1">
              <a:latin typeface="Calibri" charset="0"/>
            </a:endParaRPr>
          </a:p>
        </p:txBody>
      </p:sp>
      <p:sp>
        <p:nvSpPr>
          <p:cNvPr id="20" name="Rectangle 3"/>
          <p:cNvSpPr txBox="1">
            <a:spLocks noChangeArrowheads="1"/>
          </p:cNvSpPr>
          <p:nvPr/>
        </p:nvSpPr>
        <p:spPr bwMode="auto">
          <a:xfrm>
            <a:off x="250825" y="1125538"/>
            <a:ext cx="8064500" cy="482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chemeClr val="accent6">
                  <a:lumMod val="75000"/>
                </a:schemeClr>
              </a:buClr>
              <a:buSzPct val="175000"/>
              <a:buFont typeface="Arial" pitchFamily="34" charset="0"/>
              <a:buNone/>
              <a:defRPr/>
            </a:pPr>
            <a:r>
              <a:rPr lang="en-GB" altLang="en-US" sz="2400" dirty="0" smtClean="0">
                <a:latin typeface="Calibri" panose="020F0502020204030204" pitchFamily="34" charset="0"/>
                <a:cs typeface="Calibri" panose="020F0502020204030204" pitchFamily="34" charset="0"/>
              </a:rPr>
              <a:t> </a:t>
            </a:r>
            <a:r>
              <a:rPr lang="en-GB" altLang="en-US" sz="2800" dirty="0" smtClean="0">
                <a:latin typeface="Calibri" panose="020F0502020204030204" pitchFamily="34" charset="0"/>
                <a:cs typeface="Calibri" panose="020F0502020204030204" pitchFamily="34" charset="0"/>
              </a:rPr>
              <a:t>By the end of the session you will :-</a:t>
            </a:r>
          </a:p>
          <a:p>
            <a:pPr>
              <a:buClr>
                <a:schemeClr val="accent6">
                  <a:lumMod val="75000"/>
                </a:schemeClr>
              </a:buClr>
              <a:buSzPct val="175000"/>
              <a:defRPr/>
            </a:pPr>
            <a:r>
              <a:rPr lang="en-GB" altLang="en-US" sz="2800" dirty="0" smtClean="0">
                <a:latin typeface="Calibri" panose="020F0502020204030204" pitchFamily="34" charset="0"/>
                <a:cs typeface="Calibri" panose="020F0502020204030204" pitchFamily="34" charset="0"/>
              </a:rPr>
              <a:t> Have </a:t>
            </a:r>
            <a:r>
              <a:rPr lang="en-GB" altLang="en-US" sz="2800" dirty="0">
                <a:latin typeface="Calibri" panose="020F0502020204030204" pitchFamily="34" charset="0"/>
                <a:cs typeface="Calibri" panose="020F0502020204030204" pitchFamily="34" charset="0"/>
              </a:rPr>
              <a:t>an increased knowledge and understanding </a:t>
            </a:r>
            <a:r>
              <a:rPr lang="en-GB" altLang="en-US" sz="2800" dirty="0" smtClean="0">
                <a:latin typeface="Calibri" panose="020F0502020204030204" pitchFamily="34" charset="0"/>
                <a:cs typeface="Calibri" panose="020F0502020204030204" pitchFamily="34" charset="0"/>
              </a:rPr>
              <a:t>of definitions of dyslexia and be </a:t>
            </a:r>
            <a:r>
              <a:rPr lang="en-GB" altLang="en-US" sz="2800" dirty="0">
                <a:latin typeface="Calibri" panose="020F0502020204030204" pitchFamily="34" charset="0"/>
                <a:cs typeface="Calibri" panose="020F0502020204030204" pitchFamily="34" charset="0"/>
              </a:rPr>
              <a:t>aware of some of the common </a:t>
            </a:r>
            <a:r>
              <a:rPr lang="en-GB" altLang="en-US" sz="2800" dirty="0" smtClean="0">
                <a:latin typeface="Calibri" panose="020F0502020204030204" pitchFamily="34" charset="0"/>
                <a:cs typeface="Calibri" panose="020F0502020204030204" pitchFamily="34" charset="0"/>
              </a:rPr>
              <a:t>characteristics associated </a:t>
            </a:r>
            <a:r>
              <a:rPr lang="en-GB" altLang="en-US" sz="2800" dirty="0">
                <a:latin typeface="Calibri" panose="020F0502020204030204" pitchFamily="34" charset="0"/>
                <a:cs typeface="Calibri" panose="020F0502020204030204" pitchFamily="34" charset="0"/>
              </a:rPr>
              <a:t>with </a:t>
            </a:r>
            <a:r>
              <a:rPr lang="en-GB" altLang="en-US" sz="2800" dirty="0" smtClean="0">
                <a:latin typeface="Calibri" panose="020F0502020204030204" pitchFamily="34" charset="0"/>
                <a:cs typeface="Calibri" panose="020F0502020204030204" pitchFamily="34" charset="0"/>
              </a:rPr>
              <a:t>dyslexia</a:t>
            </a:r>
          </a:p>
          <a:p>
            <a:pPr>
              <a:buClr>
                <a:schemeClr val="accent6">
                  <a:lumMod val="75000"/>
                </a:schemeClr>
              </a:buClr>
              <a:buSzPct val="175000"/>
              <a:defRPr/>
            </a:pPr>
            <a:endParaRPr lang="en-GB" altLang="en-US" sz="28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800" dirty="0" smtClean="0">
                <a:latin typeface="Calibri" panose="020F0502020204030204" pitchFamily="34" charset="0"/>
                <a:cs typeface="Calibri" panose="020F0502020204030204" pitchFamily="34" charset="0"/>
              </a:rPr>
              <a:t>Have an increased understanding of some strategies to support dyslexia</a:t>
            </a:r>
          </a:p>
          <a:p>
            <a:pPr>
              <a:buClr>
                <a:schemeClr val="accent6">
                  <a:lumMod val="75000"/>
                </a:schemeClr>
              </a:buClr>
              <a:buSzPct val="175000"/>
              <a:defRPr/>
            </a:pPr>
            <a:endParaRPr lang="en-GB" altLang="en-US" sz="28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800" dirty="0" smtClean="0">
                <a:latin typeface="Calibri" panose="020F0502020204030204" pitchFamily="34" charset="0"/>
                <a:cs typeface="Calibri" panose="020F0502020204030204" pitchFamily="34" charset="0"/>
              </a:rPr>
              <a:t>Have </a:t>
            </a:r>
            <a:r>
              <a:rPr lang="en-GB" altLang="en-US" sz="2800" dirty="0">
                <a:latin typeface="Calibri" panose="020F0502020204030204" pitchFamily="34" charset="0"/>
                <a:cs typeface="Calibri" panose="020F0502020204030204" pitchFamily="34" charset="0"/>
              </a:rPr>
              <a:t>an understanding of Access to Education’s identification process </a:t>
            </a:r>
          </a:p>
          <a:p>
            <a:pPr>
              <a:buClr>
                <a:schemeClr val="accent6">
                  <a:lumMod val="75000"/>
                </a:schemeClr>
              </a:buClr>
              <a:buSzPct val="175000"/>
              <a:defRPr/>
            </a:pPr>
            <a:endParaRPr lang="en-GB" altLang="en-US" sz="2400" dirty="0">
              <a:latin typeface="Calibri" panose="020F0502020204030204" pitchFamily="34" charset="0"/>
              <a:cs typeface="Calibri" panose="020F0502020204030204" pitchFamily="34" charset="0"/>
            </a:endParaRPr>
          </a:p>
          <a:p>
            <a:pPr marL="0" indent="0">
              <a:buFont typeface="Arial" pitchFamily="34" charset="0"/>
              <a:buNone/>
              <a:defRPr/>
            </a:pPr>
            <a:endParaRPr lang="en-GB" altLang="en-US" b="1" i="1" dirty="0">
              <a:latin typeface="Comic Sans MS" pitchFamily="66"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409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4101"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What is it?</a:t>
            </a:r>
            <a:endParaRPr lang="en-GB" altLang="en-US" sz="4000">
              <a:latin typeface="Calibri" charset="0"/>
            </a:endParaRPr>
          </a:p>
        </p:txBody>
      </p:sp>
      <p:pic>
        <p:nvPicPr>
          <p:cNvPr id="4102" name="Picture 4" descr="CG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27375" y="1700213"/>
            <a:ext cx="2894013"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5123"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5125"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What is Dyslexia?</a:t>
            </a:r>
            <a:endParaRPr lang="en-GB" altLang="en-US" sz="4000">
              <a:latin typeface="Calibri" charset="0"/>
            </a:endParaRPr>
          </a:p>
        </p:txBody>
      </p:sp>
      <p:sp>
        <p:nvSpPr>
          <p:cNvPr id="20" name="Rectangle 3"/>
          <p:cNvSpPr txBox="1">
            <a:spLocks noChangeArrowheads="1"/>
          </p:cNvSpPr>
          <p:nvPr/>
        </p:nvSpPr>
        <p:spPr bwMode="auto">
          <a:xfrm>
            <a:off x="250825" y="1125538"/>
            <a:ext cx="8064500" cy="482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Dyslexia is one of several specific learning difficulties </a:t>
            </a:r>
            <a:r>
              <a:rPr lang="en-GB" altLang="en-US" sz="2400" dirty="0" smtClean="0">
                <a:latin typeface="Calibri" panose="020F0502020204030204" pitchFamily="34" charset="0"/>
                <a:cs typeface="Calibri" panose="020F0502020204030204" pitchFamily="34" charset="0"/>
              </a:rPr>
              <a:t> 	(</a:t>
            </a:r>
            <a:r>
              <a:rPr lang="en-GB" altLang="en-US" sz="2400" dirty="0" err="1">
                <a:latin typeface="Calibri" panose="020F0502020204030204" pitchFamily="34" charset="0"/>
                <a:cs typeface="Calibri" panose="020F0502020204030204" pitchFamily="34" charset="0"/>
              </a:rPr>
              <a:t>SpLD</a:t>
            </a:r>
            <a:r>
              <a:rPr lang="en-GB" altLang="en-US" sz="2400" dirty="0" smtClean="0">
                <a:latin typeface="Calibri" panose="020F0502020204030204" pitchFamily="34" charset="0"/>
                <a:cs typeface="Calibri" panose="020F0502020204030204" pitchFamily="34" charset="0"/>
              </a:rPr>
              <a:t>)</a:t>
            </a:r>
          </a:p>
          <a:p>
            <a:pPr marL="0" indent="0">
              <a:buClr>
                <a:schemeClr val="accent6">
                  <a:lumMod val="75000"/>
                </a:schemeClr>
              </a:buClr>
              <a:buSzPct val="175000"/>
              <a:buFont typeface="Arial" pitchFamily="34" charset="0"/>
              <a:buNone/>
              <a:defRPr/>
            </a:pPr>
            <a:endParaRPr lang="en-GB" altLang="en-US" sz="1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It </a:t>
            </a:r>
            <a:r>
              <a:rPr lang="en-GB" altLang="en-US" sz="2400" dirty="0">
                <a:latin typeface="Calibri" panose="020F0502020204030204" pitchFamily="34" charset="0"/>
                <a:cs typeface="Calibri" panose="020F0502020204030204" pitchFamily="34" charset="0"/>
              </a:rPr>
              <a:t>is a learning difficulty that primarily affects the skills </a:t>
            </a:r>
            <a:r>
              <a:rPr lang="en-GB" altLang="en-US" sz="2400" dirty="0" smtClean="0">
                <a:latin typeface="Calibri" panose="020F0502020204030204" pitchFamily="34" charset="0"/>
                <a:cs typeface="Calibri" panose="020F0502020204030204" pitchFamily="34" charset="0"/>
              </a:rPr>
              <a:t> 	involved </a:t>
            </a:r>
            <a:r>
              <a:rPr lang="en-GB" altLang="en-US" sz="2400" dirty="0">
                <a:latin typeface="Calibri" panose="020F0502020204030204" pitchFamily="34" charset="0"/>
                <a:cs typeface="Calibri" panose="020F0502020204030204" pitchFamily="34" charset="0"/>
              </a:rPr>
              <a:t>in accurate </a:t>
            </a:r>
            <a:r>
              <a:rPr lang="en-GB" altLang="en-US" sz="2400" dirty="0" smtClean="0">
                <a:latin typeface="Calibri" panose="020F0502020204030204" pitchFamily="34" charset="0"/>
                <a:cs typeface="Calibri" panose="020F0502020204030204" pitchFamily="34" charset="0"/>
              </a:rPr>
              <a:t>and/or </a:t>
            </a:r>
            <a:r>
              <a:rPr lang="en-GB" altLang="en-US" sz="2400" dirty="0">
                <a:latin typeface="Calibri" panose="020F0502020204030204" pitchFamily="34" charset="0"/>
                <a:cs typeface="Calibri" panose="020F0502020204030204" pitchFamily="34" charset="0"/>
              </a:rPr>
              <a:t>fluent word reading and </a:t>
            </a:r>
            <a:r>
              <a:rPr lang="en-GB" altLang="en-US" sz="2400" dirty="0" smtClean="0">
                <a:latin typeface="Calibri" panose="020F0502020204030204" pitchFamily="34" charset="0"/>
                <a:cs typeface="Calibri" panose="020F0502020204030204" pitchFamily="34" charset="0"/>
              </a:rPr>
              <a:t> 	spelling</a:t>
            </a:r>
          </a:p>
          <a:p>
            <a:pPr marL="0" indent="0">
              <a:buClr>
                <a:schemeClr val="accent6">
                  <a:lumMod val="75000"/>
                </a:schemeClr>
              </a:buClr>
              <a:buSzPct val="175000"/>
              <a:buFont typeface="Arial" pitchFamily="34" charset="0"/>
              <a:buNone/>
              <a:defRPr/>
            </a:pPr>
            <a:endParaRPr lang="en-GB" altLang="en-US" sz="1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It </a:t>
            </a:r>
            <a:r>
              <a:rPr lang="en-GB" altLang="en-US" sz="2400" dirty="0">
                <a:latin typeface="Calibri" panose="020F0502020204030204" pitchFamily="34" charset="0"/>
                <a:cs typeface="Calibri" panose="020F0502020204030204" pitchFamily="34" charset="0"/>
              </a:rPr>
              <a:t>is derived from two Greek words : </a:t>
            </a:r>
            <a:endParaRPr lang="en-GB" altLang="en-US" sz="2400" dirty="0" smtClean="0">
              <a:latin typeface="Calibri" panose="020F0502020204030204" pitchFamily="34" charset="0"/>
              <a:cs typeface="Calibri" panose="020F0502020204030204" pitchFamily="34" charset="0"/>
            </a:endParaRPr>
          </a:p>
          <a:p>
            <a:pPr>
              <a:buClr>
                <a:schemeClr val="accent6">
                  <a:lumMod val="75000"/>
                </a:schemeClr>
              </a:buClr>
              <a:buSzPct val="175000"/>
              <a:defRPr/>
            </a:pPr>
            <a:endParaRPr lang="en-GB" altLang="en-US" sz="2400" dirty="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r>
              <a:rPr lang="en-GB" altLang="en-US" sz="2400" dirty="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			</a:t>
            </a:r>
            <a:r>
              <a:rPr lang="en-GB" altLang="en-US" sz="2400" dirty="0" err="1" smtClean="0">
                <a:latin typeface="Calibri" panose="020F0502020204030204" pitchFamily="34" charset="0"/>
                <a:cs typeface="Calibri" panose="020F0502020204030204" pitchFamily="34" charset="0"/>
              </a:rPr>
              <a:t>dys</a:t>
            </a: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  difficulty</a:t>
            </a:r>
          </a:p>
          <a:p>
            <a:pPr marL="0" indent="0">
              <a:buClr>
                <a:schemeClr val="accent6">
                  <a:lumMod val="75000"/>
                </a:schemeClr>
              </a:buClr>
              <a:buSzPct val="175000"/>
              <a:buFont typeface="Arial" pitchFamily="34" charset="0"/>
              <a:buNone/>
              <a:defRPr/>
            </a:pPr>
            <a:r>
              <a:rPr lang="en-GB" altLang="en-US" sz="2400" dirty="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			</a:t>
            </a:r>
            <a:r>
              <a:rPr lang="en-GB" altLang="en-US" sz="2400" dirty="0" err="1" smtClean="0">
                <a:latin typeface="Calibri" panose="020F0502020204030204" pitchFamily="34" charset="0"/>
                <a:cs typeface="Calibri" panose="020F0502020204030204" pitchFamily="34" charset="0"/>
              </a:rPr>
              <a:t>lexia</a:t>
            </a: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  words</a:t>
            </a:r>
          </a:p>
          <a:p>
            <a:pPr>
              <a:buFont typeface="Wingdings" panose="05000000000000000000" pitchFamily="2" charset="2"/>
              <a:buChar char="q"/>
              <a:defRPr/>
            </a:pPr>
            <a:endParaRPr lang="en-GB" altLang="en-US" b="1" i="1" dirty="0">
              <a:latin typeface="Comic Sans MS"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6147"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4425" y="115888"/>
            <a:ext cx="1668463"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6149" name="TextBox 6"/>
          <p:cNvSpPr txBox="1">
            <a:spLocks noChangeArrowheads="1"/>
          </p:cNvSpPr>
          <p:nvPr/>
        </p:nvSpPr>
        <p:spPr bwMode="auto">
          <a:xfrm>
            <a:off x="39688" y="65088"/>
            <a:ext cx="7124700"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3800">
                <a:solidFill>
                  <a:srgbClr val="000000"/>
                </a:solidFill>
                <a:latin typeface="Calibri" charset="0"/>
              </a:rPr>
              <a:t>What do you know about Dyslexia?</a:t>
            </a:r>
            <a:endParaRPr lang="en-GB" altLang="en-US" sz="3800">
              <a:latin typeface="Calibri" charset="0"/>
            </a:endParaRPr>
          </a:p>
        </p:txBody>
      </p:sp>
      <p:sp>
        <p:nvSpPr>
          <p:cNvPr id="20" name="Rectangle 3"/>
          <p:cNvSpPr txBox="1">
            <a:spLocks noChangeArrowheads="1"/>
          </p:cNvSpPr>
          <p:nvPr/>
        </p:nvSpPr>
        <p:spPr bwMode="auto">
          <a:xfrm>
            <a:off x="234950" y="1268413"/>
            <a:ext cx="8064500" cy="482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Look at the True / False sheet</a:t>
            </a:r>
            <a:r>
              <a:rPr lang="en-GB" altLang="en-US" sz="2400" dirty="0" smtClean="0">
                <a:latin typeface="Calibri" panose="020F0502020204030204" pitchFamily="34" charset="0"/>
                <a:cs typeface="Calibri" panose="020F0502020204030204" pitchFamily="34" charset="0"/>
              </a:rPr>
              <a:t>.</a:t>
            </a:r>
          </a:p>
          <a:p>
            <a:pPr marL="0" indent="0">
              <a:buClr>
                <a:schemeClr val="accent6">
                  <a:lumMod val="75000"/>
                </a:schemeClr>
              </a:buClr>
              <a:buSzPct val="175000"/>
              <a:buFont typeface="Arial" pitchFamily="34" charset="0"/>
              <a:buNone/>
              <a:defRPr/>
            </a:pPr>
            <a:endParaRPr lang="en-GB" altLang="en-US" sz="1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It </a:t>
            </a:r>
            <a:r>
              <a:rPr lang="en-GB" altLang="en-US" sz="2400" dirty="0">
                <a:latin typeface="Calibri" panose="020F0502020204030204" pitchFamily="34" charset="0"/>
                <a:cs typeface="Calibri" panose="020F0502020204030204" pitchFamily="34" charset="0"/>
              </a:rPr>
              <a:t>contains statements that you may have heard in the </a:t>
            </a:r>
            <a:r>
              <a:rPr lang="en-GB" altLang="en-US" sz="2400" dirty="0" smtClean="0">
                <a:latin typeface="Calibri" panose="020F0502020204030204" pitchFamily="34" charset="0"/>
                <a:cs typeface="Calibri" panose="020F0502020204030204" pitchFamily="34" charset="0"/>
              </a:rPr>
              <a:t> 	media </a:t>
            </a:r>
            <a:r>
              <a:rPr lang="en-GB" altLang="en-US" sz="2400" dirty="0">
                <a:latin typeface="Calibri" panose="020F0502020204030204" pitchFamily="34" charset="0"/>
                <a:cs typeface="Calibri" panose="020F0502020204030204" pitchFamily="34" charset="0"/>
              </a:rPr>
              <a:t>or read. </a:t>
            </a:r>
            <a:endParaRPr lang="en-GB" altLang="en-US" sz="2400" dirty="0" smtClean="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endParaRPr lang="en-GB" altLang="en-US" sz="1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Which </a:t>
            </a:r>
            <a:r>
              <a:rPr lang="en-GB" altLang="en-US" sz="2400" dirty="0">
                <a:latin typeface="Calibri" panose="020F0502020204030204" pitchFamily="34" charset="0"/>
                <a:cs typeface="Calibri" panose="020F0502020204030204" pitchFamily="34" charset="0"/>
              </a:rPr>
              <a:t>are true and which are false? </a:t>
            </a:r>
            <a:endParaRPr lang="en-GB" altLang="en-US" sz="2400" dirty="0" smtClean="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endParaRPr lang="en-GB" altLang="en-US" sz="1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Discuss </a:t>
            </a:r>
            <a:r>
              <a:rPr lang="en-GB" altLang="en-US" sz="2400" dirty="0">
                <a:latin typeface="Calibri" panose="020F0502020204030204" pitchFamily="34" charset="0"/>
                <a:cs typeface="Calibri" panose="020F0502020204030204" pitchFamily="34" charset="0"/>
              </a:rPr>
              <a:t>with the people on your table or the person </a:t>
            </a:r>
            <a:r>
              <a:rPr lang="en-GB" altLang="en-US" sz="2400" dirty="0" smtClean="0">
                <a:latin typeface="Calibri" panose="020F0502020204030204" pitchFamily="34" charset="0"/>
                <a:cs typeface="Calibri" panose="020F0502020204030204" pitchFamily="34" charset="0"/>
              </a:rPr>
              <a:t> 	next </a:t>
            </a:r>
            <a:r>
              <a:rPr lang="en-GB" altLang="en-US" sz="2400" dirty="0">
                <a:latin typeface="Calibri" panose="020F0502020204030204" pitchFamily="34" charset="0"/>
                <a:cs typeface="Calibri" panose="020F0502020204030204" pitchFamily="34" charset="0"/>
              </a:rPr>
              <a:t>to you</a:t>
            </a:r>
            <a:r>
              <a:rPr lang="en-GB" altLang="en-US" sz="2000" dirty="0">
                <a:latin typeface="Calibri" panose="020F0502020204030204" pitchFamily="34" charset="0"/>
                <a:cs typeface="Calibri" panose="020F0502020204030204" pitchFamily="34" charset="0"/>
              </a:rPr>
              <a:t>.</a:t>
            </a:r>
          </a:p>
          <a:p>
            <a:pPr>
              <a:buFont typeface="Wingdings" panose="05000000000000000000" pitchFamily="2" charset="2"/>
              <a:buChar char="q"/>
              <a:defRPr/>
            </a:pPr>
            <a:endParaRPr lang="en-GB" altLang="en-US" b="1" i="1" dirty="0">
              <a:latin typeface="Comic Sans MS"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7171"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273800"/>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aphicFrame>
        <p:nvGraphicFramePr>
          <p:cNvPr id="2" name="Table 1"/>
          <p:cNvGraphicFramePr>
            <a:graphicFrameLocks noGrp="1"/>
          </p:cNvGraphicFramePr>
          <p:nvPr/>
        </p:nvGraphicFramePr>
        <p:xfrm>
          <a:off x="1619250" y="981075"/>
          <a:ext cx="5473700" cy="5383216"/>
        </p:xfrm>
        <a:graphic>
          <a:graphicData uri="http://schemas.openxmlformats.org/drawingml/2006/table">
            <a:tbl>
              <a:tblPr/>
              <a:tblGrid>
                <a:gridCol w="4378325"/>
                <a:gridCol w="1095375"/>
              </a:tblGrid>
              <a:tr h="292100">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bg1"/>
                          </a:solidFill>
                          <a:effectLst/>
                          <a:latin typeface="Arial" charset="0"/>
                          <a:ea typeface="Arial" charset="0"/>
                          <a:cs typeface="Arial" charset="0"/>
                        </a:rPr>
                        <a:t> </a:t>
                      </a:r>
                      <a:endParaRPr kumimoji="0" lang="en-GB" altLang="en-GB" sz="900" b="1" i="0" u="none" strike="noStrike" cap="none" normalizeH="0" baseline="0">
                        <a:ln>
                          <a:noFill/>
                        </a:ln>
                        <a:solidFill>
                          <a:schemeClr val="bg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79646"/>
                    </a:solid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bg1"/>
                          </a:solidFill>
                          <a:effectLst/>
                          <a:latin typeface="Arial" charset="0"/>
                          <a:ea typeface="Arial" charset="0"/>
                          <a:cs typeface="Arial" charset="0"/>
                        </a:rPr>
                        <a:t>True or false?</a:t>
                      </a:r>
                      <a:endParaRPr kumimoji="0" lang="en-GB" altLang="en-GB" sz="900" b="1" i="0" u="none" strike="noStrike" cap="none" normalizeH="0" baseline="0">
                        <a:ln>
                          <a:noFill/>
                        </a:ln>
                        <a:solidFill>
                          <a:schemeClr val="bg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79646"/>
                    </a:solid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Dyslexia occurs across the ability range?</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There are dyslexic children in every classroom and dyslexic adults in most staff rooms?</a:t>
                      </a: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5% of the population are severely dyslexic and an estimated 10% have some associated difficulties?</a:t>
                      </a: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2125">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Dyslexia is a learning difference – a combination of strengths and weaknesses which affect the learning process in reading, spelling, writing and sometimes number and calculation?</a:t>
                      </a: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7225">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Dyslexic learners may also have co-occurring difficulties with short-term memory, sequencing and the speed with which they process information?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7225">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Dyslexia has physiological basis – research indicates neurological differences which generally affect the left hemisphere, which deals with language and sequential processing?</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Dyslexia runs in families?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Dyslexia occurs on a continuum from mild to severe?</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Dyslexia occurs in all ethnic groups and in all languages?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8613">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Four boys are affected to every one girl?</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2125">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Self-esteem is often low which can lead to reduced motivation and sometimes to behaviour problems?</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2125">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Dyslexic learners can do as well as anyone else when identified and given appropriate support?</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1000" b="1" i="0" u="none" strike="noStrike" cap="none" normalizeH="0" baseline="0">
                          <a:ln>
                            <a:noFill/>
                          </a:ln>
                          <a:solidFill>
                            <a:schemeClr val="tx1"/>
                          </a:solidFill>
                          <a:effectLst/>
                          <a:latin typeface="Arial" charset="0"/>
                          <a:ea typeface="Arial" charset="0"/>
                          <a:cs typeface="Arial" charset="0"/>
                        </a:rPr>
                        <a:t> </a:t>
                      </a:r>
                      <a:endParaRPr kumimoji="0" lang="en-GB" altLang="en-GB" sz="10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defRPr>
                          <a:solidFill>
                            <a:schemeClr val="tx1"/>
                          </a:solidFill>
                          <a:latin typeface="Calibri" charset="0"/>
                          <a:ea typeface="Arial" charset="0"/>
                          <a:cs typeface="Arial" charset="0"/>
                        </a:defRPr>
                      </a:lvl1pPr>
                      <a:lvl2pPr marL="742950" indent="-285750" eaLnBrk="0" hangingPunct="0">
                        <a:defRPr>
                          <a:solidFill>
                            <a:schemeClr val="tx1"/>
                          </a:solidFill>
                          <a:latin typeface="Calibri" charset="0"/>
                          <a:ea typeface="Arial" charset="0"/>
                          <a:cs typeface="Arial" charset="0"/>
                        </a:defRPr>
                      </a:lvl2pPr>
                      <a:lvl3pPr marL="1143000" indent="-228600" eaLnBrk="0" hangingPunct="0">
                        <a:defRPr>
                          <a:solidFill>
                            <a:schemeClr val="tx1"/>
                          </a:solidFill>
                          <a:latin typeface="Calibri" charset="0"/>
                          <a:ea typeface="Arial" charset="0"/>
                          <a:cs typeface="Arial" charset="0"/>
                        </a:defRPr>
                      </a:lvl3pPr>
                      <a:lvl4pPr marL="1600200" indent="-228600" eaLnBrk="0" hangingPunct="0">
                        <a:defRPr>
                          <a:solidFill>
                            <a:schemeClr val="tx1"/>
                          </a:solidFill>
                          <a:latin typeface="Calibri" charset="0"/>
                          <a:ea typeface="Arial" charset="0"/>
                          <a:cs typeface="Arial" charset="0"/>
                        </a:defRPr>
                      </a:lvl4pPr>
                      <a:lvl5pPr marL="2057400" indent="-228600" eaLnBrk="0" hangingPunct="0">
                        <a:defRPr>
                          <a:solidFill>
                            <a:schemeClr val="tx1"/>
                          </a:solidFill>
                          <a:latin typeface="Calibri" charset="0"/>
                          <a:ea typeface="Arial" charset="0"/>
                          <a:cs typeface="Arial" charset="0"/>
                        </a:defRPr>
                      </a:lvl5pPr>
                      <a:lvl6pPr marL="2514600" indent="-228600" eaLnBrk="0" fontAlgn="base" hangingPunct="0">
                        <a:spcBef>
                          <a:spcPct val="0"/>
                        </a:spcBef>
                        <a:spcAft>
                          <a:spcPct val="0"/>
                        </a:spcAft>
                        <a:defRPr>
                          <a:solidFill>
                            <a:schemeClr val="tx1"/>
                          </a:solidFill>
                          <a:latin typeface="Calibri" charset="0"/>
                          <a:ea typeface="Arial" charset="0"/>
                          <a:cs typeface="Arial" charset="0"/>
                        </a:defRPr>
                      </a:lvl6pPr>
                      <a:lvl7pPr marL="2971800" indent="-228600" eaLnBrk="0" fontAlgn="base" hangingPunct="0">
                        <a:spcBef>
                          <a:spcPct val="0"/>
                        </a:spcBef>
                        <a:spcAft>
                          <a:spcPct val="0"/>
                        </a:spcAft>
                        <a:defRPr>
                          <a:solidFill>
                            <a:schemeClr val="tx1"/>
                          </a:solidFill>
                          <a:latin typeface="Calibri" charset="0"/>
                          <a:ea typeface="Arial" charset="0"/>
                          <a:cs typeface="Arial" charset="0"/>
                        </a:defRPr>
                      </a:lvl7pPr>
                      <a:lvl8pPr marL="3429000" indent="-228600" eaLnBrk="0" fontAlgn="base" hangingPunct="0">
                        <a:spcBef>
                          <a:spcPct val="0"/>
                        </a:spcBef>
                        <a:spcAft>
                          <a:spcPct val="0"/>
                        </a:spcAft>
                        <a:defRPr>
                          <a:solidFill>
                            <a:schemeClr val="tx1"/>
                          </a:solidFill>
                          <a:latin typeface="Calibri" charset="0"/>
                          <a:ea typeface="Arial" charset="0"/>
                          <a:cs typeface="Arial" charset="0"/>
                        </a:defRPr>
                      </a:lvl8pPr>
                      <a:lvl9pPr marL="3886200" indent="-228600" eaLnBrk="0" fontAlgn="base" hangingPunct="0">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GB" sz="900" b="1" i="0" u="none" strike="noStrike" cap="none" normalizeH="0" baseline="0">
                          <a:ln>
                            <a:noFill/>
                          </a:ln>
                          <a:solidFill>
                            <a:schemeClr val="tx1"/>
                          </a:solidFill>
                          <a:effectLst/>
                          <a:latin typeface="Arial" charset="0"/>
                          <a:ea typeface="Arial" charset="0"/>
                          <a:cs typeface="Arial" charset="0"/>
                        </a:rPr>
                        <a:t> </a:t>
                      </a:r>
                      <a:endParaRPr kumimoji="0" lang="en-GB" altLang="en-GB" sz="900" b="1" i="0" u="none" strike="noStrike" cap="none" normalizeH="0" baseline="0">
                        <a:ln>
                          <a:noFill/>
                        </a:ln>
                        <a:solidFill>
                          <a:schemeClr val="tx1"/>
                        </a:solidFill>
                        <a:effectLst/>
                        <a:latin typeface="Arial" charset="0"/>
                        <a:ea typeface="Times New Roman" charset="0"/>
                        <a:cs typeface="Times New Roman" charset="0"/>
                      </a:endParaRPr>
                    </a:p>
                  </a:txBody>
                  <a:tcPr marL="45871" marR="45871"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819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7538" y="65088"/>
            <a:ext cx="20510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2023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8197" name="TextBox 6"/>
          <p:cNvSpPr txBox="1">
            <a:spLocks noChangeArrowheads="1"/>
          </p:cNvSpPr>
          <p:nvPr/>
        </p:nvSpPr>
        <p:spPr bwMode="auto">
          <a:xfrm>
            <a:off x="39688" y="65088"/>
            <a:ext cx="68770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dirty="0" smtClean="0">
                <a:latin typeface="Calibri" charset="0"/>
              </a:rPr>
              <a:t>Famous dyslexics</a:t>
            </a:r>
            <a:endParaRPr lang="en-GB" altLang="en-US" sz="4000" dirty="0">
              <a:solidFill>
                <a:srgbClr val="000000"/>
              </a:solidFill>
              <a:latin typeface="Calibri" charset="0"/>
            </a:endParaRPr>
          </a:p>
        </p:txBody>
      </p:sp>
      <p:sp>
        <p:nvSpPr>
          <p:cNvPr id="20" name="Rectangle 3"/>
          <p:cNvSpPr txBox="1">
            <a:spLocks noChangeArrowheads="1"/>
          </p:cNvSpPr>
          <p:nvPr/>
        </p:nvSpPr>
        <p:spPr bwMode="auto">
          <a:xfrm>
            <a:off x="395288" y="981075"/>
            <a:ext cx="806450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r>
              <a:rPr lang="en-GB" altLang="en-US" sz="1600" dirty="0" smtClean="0"/>
              <a:t>Albert Einstein</a:t>
            </a:r>
          </a:p>
          <a:p>
            <a:pPr marL="0" indent="0">
              <a:buNone/>
              <a:defRPr/>
            </a:pPr>
            <a:r>
              <a:rPr lang="en-GB" altLang="en-US" sz="1600" dirty="0" smtClean="0"/>
              <a:t>Whoopi Goldberg</a:t>
            </a:r>
          </a:p>
          <a:p>
            <a:pPr marL="0" indent="0">
              <a:buNone/>
              <a:defRPr/>
            </a:pPr>
            <a:r>
              <a:rPr lang="en-GB" altLang="en-US" sz="1600" dirty="0" smtClean="0"/>
              <a:t>Kiera Knightley</a:t>
            </a:r>
          </a:p>
          <a:p>
            <a:pPr marL="0" indent="0">
              <a:buNone/>
              <a:defRPr/>
            </a:pPr>
            <a:r>
              <a:rPr lang="en-GB" altLang="en-US" sz="1600" dirty="0" smtClean="0"/>
              <a:t>Michael Faraday</a:t>
            </a:r>
          </a:p>
          <a:p>
            <a:pPr marL="0" indent="0">
              <a:buNone/>
              <a:defRPr/>
            </a:pPr>
            <a:r>
              <a:rPr lang="en-GB" altLang="en-US" sz="1600" dirty="0" smtClean="0"/>
              <a:t>David Bailey</a:t>
            </a:r>
          </a:p>
          <a:p>
            <a:pPr marL="0" indent="0">
              <a:buNone/>
              <a:defRPr/>
            </a:pPr>
            <a:r>
              <a:rPr lang="en-GB" altLang="en-US" sz="1600" dirty="0" smtClean="0"/>
              <a:t>Tommy Hilfiger</a:t>
            </a:r>
          </a:p>
          <a:p>
            <a:pPr marL="0" indent="0">
              <a:buNone/>
              <a:defRPr/>
            </a:pPr>
            <a:r>
              <a:rPr lang="en-GB" altLang="en-US" sz="1600" dirty="0" smtClean="0"/>
              <a:t>John Lennon</a:t>
            </a:r>
          </a:p>
          <a:p>
            <a:pPr marL="0" indent="0">
              <a:buNone/>
              <a:defRPr/>
            </a:pPr>
            <a:r>
              <a:rPr lang="en-GB" altLang="en-US" sz="1600" dirty="0" smtClean="0"/>
              <a:t>Nigel Kennedy</a:t>
            </a:r>
          </a:p>
          <a:p>
            <a:pPr marL="0" indent="0">
              <a:buNone/>
              <a:defRPr/>
            </a:pPr>
            <a:r>
              <a:rPr lang="en-GB" altLang="en-US" sz="1600" dirty="0" smtClean="0"/>
              <a:t>Duncan </a:t>
            </a:r>
            <a:r>
              <a:rPr lang="en-GB" altLang="en-US" sz="1600" dirty="0" err="1" smtClean="0"/>
              <a:t>Goodhew</a:t>
            </a:r>
            <a:endParaRPr lang="en-GB" altLang="en-US" sz="1600" dirty="0" smtClean="0"/>
          </a:p>
          <a:p>
            <a:pPr marL="0" indent="0">
              <a:buNone/>
              <a:defRPr/>
            </a:pPr>
            <a:r>
              <a:rPr lang="en-GB" altLang="en-US" sz="1600" dirty="0" smtClean="0"/>
              <a:t>Steve Redgrave</a:t>
            </a:r>
          </a:p>
          <a:p>
            <a:pPr marL="0" indent="0">
              <a:buNone/>
              <a:defRPr/>
            </a:pPr>
            <a:r>
              <a:rPr lang="en-GB" altLang="en-US" sz="1600" dirty="0" smtClean="0"/>
              <a:t>Jackie Stewart</a:t>
            </a:r>
          </a:p>
          <a:p>
            <a:pPr marL="0" indent="0">
              <a:buNone/>
              <a:defRPr/>
            </a:pPr>
            <a:r>
              <a:rPr lang="en-GB" altLang="en-US" sz="1600" dirty="0" smtClean="0"/>
              <a:t>Richard Branson</a:t>
            </a:r>
          </a:p>
          <a:p>
            <a:pPr marL="0" indent="0">
              <a:buNone/>
              <a:defRPr/>
            </a:pPr>
            <a:r>
              <a:rPr lang="en-GB" altLang="en-US" sz="1600" dirty="0" smtClean="0"/>
              <a:t>Ingvar </a:t>
            </a:r>
            <a:r>
              <a:rPr lang="en-GB" altLang="en-US" sz="1600" dirty="0" err="1" smtClean="0"/>
              <a:t>Kamprad</a:t>
            </a:r>
            <a:r>
              <a:rPr lang="en-GB" altLang="en-US" sz="1600" dirty="0" smtClean="0"/>
              <a:t> (founded IKEA)</a:t>
            </a:r>
          </a:p>
          <a:p>
            <a:pPr marL="0" indent="0">
              <a:buNone/>
              <a:defRPr/>
            </a:pPr>
            <a:r>
              <a:rPr lang="en-GB" altLang="en-US" sz="1600" dirty="0" smtClean="0"/>
              <a:t>Frank W Woolworth</a:t>
            </a:r>
          </a:p>
          <a:p>
            <a:pPr marL="0" indent="0">
              <a:buNone/>
              <a:defRPr/>
            </a:pPr>
            <a:r>
              <a:rPr lang="en-GB" altLang="en-US" sz="1600" dirty="0" smtClean="0"/>
              <a:t>Tom Cruise</a:t>
            </a:r>
          </a:p>
          <a:p>
            <a:pPr marL="0" indent="0">
              <a:buNone/>
              <a:defRPr/>
            </a:pPr>
            <a:r>
              <a:rPr lang="en-GB" altLang="en-US" sz="1600" dirty="0" smtClean="0"/>
              <a:t>Steven Spielberg</a:t>
            </a:r>
          </a:p>
          <a:p>
            <a:pPr marL="0" indent="0">
              <a:buNone/>
              <a:defRPr/>
            </a:pPr>
            <a:r>
              <a:rPr lang="en-GB" altLang="en-US" sz="1600" dirty="0" smtClean="0"/>
              <a:t>Cher</a:t>
            </a:r>
          </a:p>
          <a:p>
            <a:pPr marL="0" indent="0">
              <a:buNone/>
              <a:defRPr/>
            </a:pPr>
            <a:r>
              <a:rPr lang="en-GB" altLang="en-US" sz="1600" dirty="0" smtClean="0"/>
              <a:t>Henry Winkler</a:t>
            </a:r>
          </a:p>
          <a:p>
            <a:pPr marL="0" indent="0">
              <a:buNone/>
              <a:defRPr/>
            </a:pPr>
            <a:endParaRPr lang="en-GB" altLang="en-US" sz="16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819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7538" y="65088"/>
            <a:ext cx="20510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2023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8197" name="TextBox 6"/>
          <p:cNvSpPr txBox="1">
            <a:spLocks noChangeArrowheads="1"/>
          </p:cNvSpPr>
          <p:nvPr/>
        </p:nvSpPr>
        <p:spPr bwMode="auto">
          <a:xfrm>
            <a:off x="39688" y="65088"/>
            <a:ext cx="68770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What does Dyslexia Look Like?</a:t>
            </a:r>
            <a:endParaRPr lang="en-GB" altLang="en-US" sz="4000">
              <a:latin typeface="Calibri" charset="0"/>
            </a:endParaRPr>
          </a:p>
        </p:txBody>
      </p:sp>
      <p:sp>
        <p:nvSpPr>
          <p:cNvPr id="20" name="Rectangle 3"/>
          <p:cNvSpPr txBox="1">
            <a:spLocks noChangeArrowheads="1"/>
          </p:cNvSpPr>
          <p:nvPr/>
        </p:nvSpPr>
        <p:spPr bwMode="auto">
          <a:xfrm>
            <a:off x="395288" y="981075"/>
            <a:ext cx="806450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	</a:t>
            </a:r>
            <a:r>
              <a:rPr lang="en-GB" altLang="en-US" sz="2200" dirty="0">
                <a:latin typeface="Calibri" panose="020F0502020204030204" pitchFamily="34" charset="0"/>
                <a:cs typeface="Calibri" panose="020F0502020204030204" pitchFamily="34" charset="0"/>
              </a:rPr>
              <a:t>Occurs across the ability range</a:t>
            </a: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5% </a:t>
            </a:r>
            <a:r>
              <a:rPr lang="en-GB" altLang="en-US" sz="2200" dirty="0">
                <a:latin typeface="Calibri" panose="020F0502020204030204" pitchFamily="34" charset="0"/>
                <a:cs typeface="Calibri" panose="020F0502020204030204" pitchFamily="34" charset="0"/>
              </a:rPr>
              <a:t>of the population are severely dyslexic </a:t>
            </a:r>
            <a:endParaRPr lang="en-GB" altLang="en-US" sz="2200" dirty="0" smtClean="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Every </a:t>
            </a:r>
            <a:r>
              <a:rPr lang="en-GB" altLang="en-US" sz="2200" dirty="0">
                <a:latin typeface="Calibri" panose="020F0502020204030204" pitchFamily="34" charset="0"/>
                <a:cs typeface="Calibri" panose="020F0502020204030204" pitchFamily="34" charset="0"/>
              </a:rPr>
              <a:t>classroom and most staff-rooms may contain a </a:t>
            </a:r>
            <a:r>
              <a:rPr lang="en-GB" altLang="en-US" sz="2200" dirty="0" smtClean="0">
                <a:latin typeface="Calibri" panose="020F0502020204030204" pitchFamily="34" charset="0"/>
                <a:cs typeface="Calibri" panose="020F0502020204030204" pitchFamily="34" charset="0"/>
              </a:rPr>
              <a:t> 	person </a:t>
            </a:r>
            <a:r>
              <a:rPr lang="en-GB" altLang="en-US" sz="2200" dirty="0">
                <a:latin typeface="Calibri" panose="020F0502020204030204" pitchFamily="34" charset="0"/>
                <a:cs typeface="Calibri" panose="020F0502020204030204" pitchFamily="34" charset="0"/>
              </a:rPr>
              <a:t>with dyslexia </a:t>
            </a: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4:1 </a:t>
            </a:r>
            <a:r>
              <a:rPr lang="en-GB" altLang="en-US" sz="2200" dirty="0">
                <a:latin typeface="Calibri" panose="020F0502020204030204" pitchFamily="34" charset="0"/>
                <a:cs typeface="Calibri" panose="020F0502020204030204" pitchFamily="34" charset="0"/>
              </a:rPr>
              <a:t>boys to </a:t>
            </a:r>
            <a:r>
              <a:rPr lang="en-GB" altLang="en-US" sz="2200" dirty="0" smtClean="0">
                <a:latin typeface="Calibri" panose="020F0502020204030204" pitchFamily="34" charset="0"/>
                <a:cs typeface="Calibri" panose="020F0502020204030204" pitchFamily="34" charset="0"/>
              </a:rPr>
              <a:t>girls</a:t>
            </a: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Dyslexia </a:t>
            </a:r>
            <a:r>
              <a:rPr lang="en-GB" altLang="en-US" sz="2200" dirty="0">
                <a:latin typeface="Calibri" panose="020F0502020204030204" pitchFamily="34" charset="0"/>
                <a:cs typeface="Calibri" panose="020F0502020204030204" pitchFamily="34" charset="0"/>
              </a:rPr>
              <a:t>runs in families </a:t>
            </a: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Physiological </a:t>
            </a:r>
            <a:r>
              <a:rPr lang="en-GB" altLang="en-US" sz="2200" dirty="0">
                <a:latin typeface="Calibri" panose="020F0502020204030204" pitchFamily="34" charset="0"/>
                <a:cs typeface="Calibri" panose="020F0502020204030204" pitchFamily="34" charset="0"/>
              </a:rPr>
              <a:t>basis</a:t>
            </a: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Co-occurring difficulties can include short </a:t>
            </a:r>
            <a:r>
              <a:rPr lang="en-GB" altLang="en-US" sz="2200" dirty="0">
                <a:latin typeface="Calibri" panose="020F0502020204030204" pitchFamily="34" charset="0"/>
                <a:cs typeface="Calibri" panose="020F0502020204030204" pitchFamily="34" charset="0"/>
              </a:rPr>
              <a:t>term memory, </a:t>
            </a:r>
            <a:r>
              <a:rPr lang="en-GB" altLang="en-US" sz="2200" dirty="0" smtClean="0">
                <a:latin typeface="Calibri" panose="020F0502020204030204" pitchFamily="34" charset="0"/>
                <a:cs typeface="Calibri" panose="020F0502020204030204" pitchFamily="34" charset="0"/>
              </a:rPr>
              <a:t> </a:t>
            </a:r>
            <a:br>
              <a:rPr lang="en-GB" altLang="en-US" sz="2200" dirty="0" smtClean="0">
                <a:latin typeface="Calibri" panose="020F0502020204030204" pitchFamily="34" charset="0"/>
                <a:cs typeface="Calibri" panose="020F0502020204030204" pitchFamily="34" charset="0"/>
              </a:rPr>
            </a:br>
            <a:r>
              <a:rPr lang="en-GB" altLang="en-US" sz="2200" dirty="0" smtClean="0">
                <a:latin typeface="Calibri" panose="020F0502020204030204" pitchFamily="34" charset="0"/>
                <a:cs typeface="Calibri" panose="020F0502020204030204" pitchFamily="34" charset="0"/>
              </a:rPr>
              <a:t>         sequencing </a:t>
            </a:r>
            <a:r>
              <a:rPr lang="en-GB" altLang="en-US" sz="2200" dirty="0">
                <a:latin typeface="Calibri" panose="020F0502020204030204" pitchFamily="34" charset="0"/>
                <a:cs typeface="Calibri" panose="020F0502020204030204" pitchFamily="34" charset="0"/>
              </a:rPr>
              <a:t>and </a:t>
            </a:r>
            <a:r>
              <a:rPr lang="en-GB" altLang="en-US" sz="2200" dirty="0" smtClean="0">
                <a:latin typeface="Calibri" panose="020F0502020204030204" pitchFamily="34" charset="0"/>
                <a:cs typeface="Calibri" panose="020F0502020204030204" pitchFamily="34" charset="0"/>
              </a:rPr>
              <a:t>processing speed</a:t>
            </a:r>
            <a:endParaRPr lang="en-GB" altLang="en-US" sz="2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Can </a:t>
            </a:r>
            <a:r>
              <a:rPr lang="en-GB" altLang="en-US" sz="2200" dirty="0">
                <a:latin typeface="Calibri" panose="020F0502020204030204" pitchFamily="34" charset="0"/>
                <a:cs typeface="Calibri" panose="020F0502020204030204" pitchFamily="34" charset="0"/>
              </a:rPr>
              <a:t>affect reading, spelling, writing letters and/or </a:t>
            </a:r>
            <a:r>
              <a:rPr lang="en-GB" altLang="en-US" sz="2200" dirty="0" smtClean="0">
                <a:latin typeface="Calibri" panose="020F0502020204030204" pitchFamily="34" charset="0"/>
                <a:cs typeface="Calibri" panose="020F0502020204030204" pitchFamily="34" charset="0"/>
              </a:rPr>
              <a:t>numbers</a:t>
            </a:r>
            <a:endParaRPr lang="en-GB" altLang="en-US" sz="2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Learners </a:t>
            </a:r>
            <a:r>
              <a:rPr lang="en-GB" altLang="en-US" sz="2200" dirty="0">
                <a:latin typeface="Calibri" panose="020F0502020204030204" pitchFamily="34" charset="0"/>
                <a:cs typeface="Calibri" panose="020F0502020204030204" pitchFamily="34" charset="0"/>
              </a:rPr>
              <a:t>with dyslexia </a:t>
            </a:r>
            <a:r>
              <a:rPr lang="en-GB" altLang="en-US" sz="2200" dirty="0" smtClean="0">
                <a:latin typeface="Calibri" panose="020F0502020204030204" pitchFamily="34" charset="0"/>
                <a:cs typeface="Calibri" panose="020F0502020204030204" pitchFamily="34" charset="0"/>
              </a:rPr>
              <a:t>can make some progress </a:t>
            </a:r>
            <a:r>
              <a:rPr lang="en-GB" altLang="en-US" sz="2200" dirty="0">
                <a:latin typeface="Calibri" panose="020F0502020204030204" pitchFamily="34" charset="0"/>
                <a:cs typeface="Calibri" panose="020F0502020204030204" pitchFamily="34" charset="0"/>
              </a:rPr>
              <a:t>when given </a:t>
            </a:r>
            <a:r>
              <a:rPr lang="en-GB" altLang="en-US" sz="2200" dirty="0" smtClean="0">
                <a:latin typeface="Calibri" panose="020F0502020204030204" pitchFamily="34" charset="0"/>
                <a:cs typeface="Calibri" panose="020F0502020204030204" pitchFamily="34" charset="0"/>
              </a:rPr>
              <a:t>    </a:t>
            </a:r>
            <a:br>
              <a:rPr lang="en-GB" altLang="en-US" sz="2200" dirty="0" smtClean="0">
                <a:latin typeface="Calibri" panose="020F0502020204030204" pitchFamily="34" charset="0"/>
                <a:cs typeface="Calibri" panose="020F0502020204030204" pitchFamily="34" charset="0"/>
              </a:rPr>
            </a:br>
            <a:r>
              <a:rPr lang="en-GB" altLang="en-US" sz="2200" dirty="0" smtClean="0">
                <a:latin typeface="Calibri" panose="020F0502020204030204" pitchFamily="34" charset="0"/>
                <a:cs typeface="Calibri" panose="020F0502020204030204" pitchFamily="34" charset="0"/>
              </a:rPr>
              <a:t>         appropriate support, although this is unlikely to be </a:t>
            </a:r>
            <a:br>
              <a:rPr lang="en-GB" altLang="en-US" sz="2200" dirty="0" smtClean="0">
                <a:latin typeface="Calibri" panose="020F0502020204030204" pitchFamily="34" charset="0"/>
                <a:cs typeface="Calibri" panose="020F0502020204030204" pitchFamily="34" charset="0"/>
              </a:rPr>
            </a:br>
            <a:r>
              <a:rPr lang="en-GB" altLang="en-US" sz="2200" dirty="0" smtClean="0">
                <a:latin typeface="Calibri" panose="020F0502020204030204" pitchFamily="34" charset="0"/>
                <a:cs typeface="Calibri" panose="020F0502020204030204" pitchFamily="34" charset="0"/>
              </a:rPr>
              <a:t>         accelerated at the word level </a:t>
            </a:r>
            <a:endParaRPr lang="en-GB" altLang="en-US" sz="22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Occurs </a:t>
            </a:r>
            <a:r>
              <a:rPr lang="en-GB" altLang="en-US" sz="2200" dirty="0">
                <a:latin typeface="Calibri" panose="020F0502020204030204" pitchFamily="34" charset="0"/>
                <a:cs typeface="Calibri" panose="020F0502020204030204" pitchFamily="34" charset="0"/>
              </a:rPr>
              <a:t>in all ethnic groups and languages.</a:t>
            </a:r>
          </a:p>
          <a:p>
            <a:pPr>
              <a:buClr>
                <a:schemeClr val="accent6">
                  <a:lumMod val="75000"/>
                </a:schemeClr>
              </a:buClr>
              <a:buSzPct val="175000"/>
              <a:defRPr/>
            </a:pPr>
            <a:endParaRPr lang="en-GB" altLang="en-US" sz="2000" dirty="0">
              <a:latin typeface="Calibri" panose="020F0502020204030204" pitchFamily="34" charset="0"/>
              <a:cs typeface="Calibri" panose="020F0502020204030204" pitchFamily="34" charset="0"/>
            </a:endParaRPr>
          </a:p>
          <a:p>
            <a:pPr>
              <a:buFont typeface="Wingdings" panose="05000000000000000000" pitchFamily="2" charset="2"/>
              <a:buChar char="q"/>
              <a:defRPr/>
            </a:pPr>
            <a:endParaRPr lang="en-GB" altLang="en-US" b="1" i="1" dirty="0">
              <a:latin typeface="Comic Sans MS" pitchFamily="66" charset="0"/>
            </a:endParaRPr>
          </a:p>
        </p:txBody>
      </p:sp>
    </p:spTree>
    <p:extLst>
      <p:ext uri="{BB962C8B-B14F-4D97-AF65-F5344CB8AC3E}">
        <p14:creationId xmlns:p14="http://schemas.microsoft.com/office/powerpoint/2010/main" val="11973949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1125538"/>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921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2023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9221" name="TextBox 6"/>
          <p:cNvSpPr txBox="1">
            <a:spLocks noChangeArrowheads="1"/>
          </p:cNvSpPr>
          <p:nvPr/>
        </p:nvSpPr>
        <p:spPr bwMode="auto">
          <a:xfrm>
            <a:off x="39688" y="65088"/>
            <a:ext cx="60928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Definitions of dyslexia </a:t>
            </a:r>
          </a:p>
        </p:txBody>
      </p:sp>
      <p:sp>
        <p:nvSpPr>
          <p:cNvPr id="20" name="Rectangle 3"/>
          <p:cNvSpPr txBox="1">
            <a:spLocks noChangeArrowheads="1"/>
          </p:cNvSpPr>
          <p:nvPr/>
        </p:nvSpPr>
        <p:spPr bwMode="auto">
          <a:xfrm>
            <a:off x="130175" y="1163638"/>
            <a:ext cx="89789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itchFamily="34" charset="0"/>
              <a:buNone/>
              <a:defRPr/>
            </a:pPr>
            <a:r>
              <a:rPr lang="en-GB" sz="2300" dirty="0">
                <a:latin typeface="Calibri" panose="020F0502020204030204" pitchFamily="34" charset="0"/>
                <a:cs typeface="Calibri" panose="020F0502020204030204" pitchFamily="34" charset="0"/>
              </a:rPr>
              <a:t>Both the British Psychological Society (1999) and the comprehensive report provided by Jim Rose 2009 provide useful </a:t>
            </a:r>
            <a:r>
              <a:rPr lang="en-GB" sz="2300" dirty="0" smtClean="0">
                <a:latin typeface="Calibri" panose="020F0502020204030204" pitchFamily="34" charset="0"/>
                <a:cs typeface="Calibri" panose="020F0502020204030204" pitchFamily="34" charset="0"/>
              </a:rPr>
              <a:t>definitions of dyslexia; </a:t>
            </a:r>
          </a:p>
          <a:p>
            <a:pPr marL="0" indent="0">
              <a:buFont typeface="Arial" pitchFamily="34" charset="0"/>
              <a:buNone/>
              <a:defRPr/>
            </a:pPr>
            <a:endParaRPr lang="en-GB" sz="900" dirty="0" smtClean="0">
              <a:latin typeface="Calibri" panose="020F0502020204030204" pitchFamily="34" charset="0"/>
              <a:cs typeface="Calibri" panose="020F0502020204030204" pitchFamily="34" charset="0"/>
            </a:endParaRPr>
          </a:p>
          <a:p>
            <a:pPr>
              <a:defRPr/>
            </a:pPr>
            <a:r>
              <a:rPr lang="en-GB" sz="2300" dirty="0" smtClean="0">
                <a:latin typeface="Calibri" panose="020F0502020204030204" pitchFamily="34" charset="0"/>
                <a:cs typeface="Calibri" panose="020F0502020204030204" pitchFamily="34" charset="0"/>
              </a:rPr>
              <a:t>‘Dyslexia </a:t>
            </a:r>
            <a:r>
              <a:rPr lang="en-GB" sz="2300" dirty="0">
                <a:latin typeface="Calibri" panose="020F0502020204030204" pitchFamily="34" charset="0"/>
                <a:cs typeface="Calibri" panose="020F0502020204030204" pitchFamily="34" charset="0"/>
              </a:rPr>
              <a:t>is a learning difficulty that primarily affects the skills involved in accurate and fluent word reading and spelling</a:t>
            </a:r>
            <a:r>
              <a:rPr lang="en-GB" sz="2300" dirty="0" smtClean="0">
                <a:latin typeface="Calibri" panose="020F0502020204030204" pitchFamily="34" charset="0"/>
                <a:cs typeface="Calibri" panose="020F0502020204030204" pitchFamily="34" charset="0"/>
              </a:rPr>
              <a:t>.’ </a:t>
            </a:r>
            <a:r>
              <a:rPr lang="en-GB" altLang="en-US" sz="2300" dirty="0" smtClean="0">
                <a:latin typeface="Calibri" panose="020F0502020204030204" pitchFamily="34" charset="0"/>
                <a:cs typeface="Calibri" panose="020F0502020204030204" pitchFamily="34" charset="0"/>
              </a:rPr>
              <a:t> </a:t>
            </a:r>
            <a:r>
              <a:rPr lang="en-GB" altLang="en-US" sz="2300" dirty="0">
                <a:latin typeface="Calibri" panose="020F0502020204030204" pitchFamily="34" charset="0"/>
                <a:cs typeface="Calibri" panose="020F0502020204030204" pitchFamily="34" charset="0"/>
              </a:rPr>
              <a:t>(Rose, 2009</a:t>
            </a:r>
            <a:r>
              <a:rPr lang="en-GB" altLang="en-US" sz="2300" dirty="0" smtClean="0">
                <a:latin typeface="Calibri" panose="020F0502020204030204" pitchFamily="34" charset="0"/>
                <a:cs typeface="Calibri" panose="020F0502020204030204" pitchFamily="34" charset="0"/>
              </a:rPr>
              <a:t>)</a:t>
            </a:r>
          </a:p>
          <a:p>
            <a:pPr>
              <a:defRPr/>
            </a:pPr>
            <a:endParaRPr lang="en-GB" altLang="en-US" sz="2300" dirty="0">
              <a:latin typeface="Calibri" panose="020F0502020204030204" pitchFamily="34" charset="0"/>
              <a:cs typeface="Calibri" panose="020F0502020204030204" pitchFamily="34" charset="0"/>
            </a:endParaRPr>
          </a:p>
          <a:p>
            <a:pPr>
              <a:defRPr/>
            </a:pPr>
            <a:r>
              <a:rPr lang="en-GB" sz="2300" i="1" dirty="0" smtClean="0">
                <a:latin typeface="Calibri" panose="020F0502020204030204" pitchFamily="34" charset="0"/>
                <a:cs typeface="Calibri" panose="020F0502020204030204" pitchFamily="34" charset="0"/>
              </a:rPr>
              <a:t>‘Dyslexia </a:t>
            </a:r>
            <a:r>
              <a:rPr lang="en-GB" sz="2300" i="1" dirty="0">
                <a:latin typeface="Calibri" panose="020F0502020204030204" pitchFamily="34" charset="0"/>
                <a:cs typeface="Calibri" panose="020F0502020204030204" pitchFamily="34" charset="0"/>
              </a:rPr>
              <a:t>is evident when accurate and fluent </a:t>
            </a:r>
            <a:r>
              <a:rPr lang="en-GB" sz="2300" b="1" i="1" dirty="0">
                <a:latin typeface="Calibri" panose="020F0502020204030204" pitchFamily="34" charset="0"/>
                <a:cs typeface="Calibri" panose="020F0502020204030204" pitchFamily="34" charset="0"/>
              </a:rPr>
              <a:t>word reading </a:t>
            </a:r>
            <a:r>
              <a:rPr lang="en-GB" sz="2300" i="1" dirty="0">
                <a:latin typeface="Calibri" panose="020F0502020204030204" pitchFamily="34" charset="0"/>
                <a:cs typeface="Calibri" panose="020F0502020204030204" pitchFamily="34" charset="0"/>
              </a:rPr>
              <a:t>and/or </a:t>
            </a:r>
            <a:r>
              <a:rPr lang="en-GB" sz="2300" b="1" i="1" dirty="0">
                <a:latin typeface="Calibri" panose="020F0502020204030204" pitchFamily="34" charset="0"/>
                <a:cs typeface="Calibri" panose="020F0502020204030204" pitchFamily="34" charset="0"/>
              </a:rPr>
              <a:t>spelling</a:t>
            </a:r>
            <a:r>
              <a:rPr lang="en-GB" sz="2300" i="1" dirty="0">
                <a:latin typeface="Calibri" panose="020F0502020204030204" pitchFamily="34" charset="0"/>
                <a:cs typeface="Calibri" panose="020F0502020204030204" pitchFamily="34" charset="0"/>
              </a:rPr>
              <a:t> develops very incompletely or with great difficulty. </a:t>
            </a:r>
            <a:endParaRPr lang="en-GB" sz="2300" i="1" dirty="0" smtClean="0">
              <a:latin typeface="Calibri" panose="020F0502020204030204" pitchFamily="34" charset="0"/>
              <a:cs typeface="Calibri" panose="020F0502020204030204" pitchFamily="34" charset="0"/>
            </a:endParaRPr>
          </a:p>
          <a:p>
            <a:pPr marL="0" indent="0">
              <a:buFont typeface="Arial" pitchFamily="34" charset="0"/>
              <a:buNone/>
              <a:defRPr/>
            </a:pPr>
            <a:r>
              <a:rPr lang="en-GB" sz="900" i="1" dirty="0" smtClean="0">
                <a:latin typeface="Calibri" panose="020F0502020204030204" pitchFamily="34" charset="0"/>
                <a:cs typeface="Calibri" panose="020F0502020204030204" pitchFamily="34" charset="0"/>
              </a:rPr>
              <a:t> </a:t>
            </a:r>
          </a:p>
          <a:p>
            <a:pPr>
              <a:defRPr/>
            </a:pPr>
            <a:r>
              <a:rPr lang="en-GB" sz="2300" i="1" dirty="0" smtClean="0">
                <a:latin typeface="Calibri" panose="020F0502020204030204" pitchFamily="34" charset="0"/>
                <a:cs typeface="Calibri" panose="020F0502020204030204" pitchFamily="34" charset="0"/>
              </a:rPr>
              <a:t>This </a:t>
            </a:r>
            <a:r>
              <a:rPr lang="en-GB" sz="2300" i="1" dirty="0">
                <a:latin typeface="Calibri" panose="020F0502020204030204" pitchFamily="34" charset="0"/>
                <a:cs typeface="Calibri" panose="020F0502020204030204" pitchFamily="34" charset="0"/>
              </a:rPr>
              <a:t>focuses on literacy learning at the </a:t>
            </a:r>
            <a:r>
              <a:rPr lang="en-GB" sz="2300" b="1" i="1" dirty="0">
                <a:latin typeface="Calibri" panose="020F0502020204030204" pitchFamily="34" charset="0"/>
                <a:cs typeface="Calibri" panose="020F0502020204030204" pitchFamily="34" charset="0"/>
              </a:rPr>
              <a:t>‘word level’ </a:t>
            </a:r>
            <a:r>
              <a:rPr lang="en-GB" sz="2300" i="1" dirty="0">
                <a:latin typeface="Calibri" panose="020F0502020204030204" pitchFamily="34" charset="0"/>
                <a:cs typeface="Calibri" panose="020F0502020204030204" pitchFamily="34" charset="0"/>
              </a:rPr>
              <a:t>and implies that the problem is </a:t>
            </a:r>
            <a:r>
              <a:rPr lang="en-GB" sz="2300" b="1" i="1" dirty="0">
                <a:latin typeface="Calibri" panose="020F0502020204030204" pitchFamily="34" charset="0"/>
                <a:cs typeface="Calibri" panose="020F0502020204030204" pitchFamily="34" charset="0"/>
              </a:rPr>
              <a:t>severe </a:t>
            </a:r>
            <a:r>
              <a:rPr lang="en-GB" sz="2300" i="1" dirty="0">
                <a:latin typeface="Calibri" panose="020F0502020204030204" pitchFamily="34" charset="0"/>
                <a:cs typeface="Calibri" panose="020F0502020204030204" pitchFamily="34" charset="0"/>
              </a:rPr>
              <a:t>and </a:t>
            </a:r>
            <a:r>
              <a:rPr lang="en-GB" sz="2300" b="1" i="1" dirty="0">
                <a:latin typeface="Calibri" panose="020F0502020204030204" pitchFamily="34" charset="0"/>
                <a:cs typeface="Calibri" panose="020F0502020204030204" pitchFamily="34" charset="0"/>
              </a:rPr>
              <a:t>persistent</a:t>
            </a:r>
            <a:r>
              <a:rPr lang="en-GB" sz="2300" i="1" dirty="0">
                <a:latin typeface="Calibri" panose="020F0502020204030204" pitchFamily="34" charset="0"/>
                <a:cs typeface="Calibri" panose="020F0502020204030204" pitchFamily="34" charset="0"/>
              </a:rPr>
              <a:t> despite appropriate learning opportunities. </a:t>
            </a:r>
            <a:r>
              <a:rPr lang="en-GB" sz="2300" i="1" dirty="0" smtClean="0">
                <a:latin typeface="Calibri" panose="020F0502020204030204" pitchFamily="34" charset="0"/>
                <a:cs typeface="Calibri" panose="020F0502020204030204" pitchFamily="34" charset="0"/>
              </a:rPr>
              <a:t> </a:t>
            </a:r>
          </a:p>
          <a:p>
            <a:pPr marL="0" indent="0">
              <a:buFont typeface="Arial" pitchFamily="34" charset="0"/>
              <a:buNone/>
              <a:defRPr/>
            </a:pPr>
            <a:endParaRPr lang="en-GB" sz="800" i="1" dirty="0" smtClean="0">
              <a:latin typeface="Calibri" panose="020F0502020204030204" pitchFamily="34" charset="0"/>
              <a:cs typeface="Calibri" panose="020F0502020204030204" pitchFamily="34" charset="0"/>
            </a:endParaRPr>
          </a:p>
          <a:p>
            <a:pPr>
              <a:defRPr/>
            </a:pPr>
            <a:r>
              <a:rPr lang="en-GB" sz="2300" i="1" dirty="0" smtClean="0">
                <a:latin typeface="Calibri" panose="020F0502020204030204" pitchFamily="34" charset="0"/>
                <a:cs typeface="Calibri" panose="020F0502020204030204" pitchFamily="34" charset="0"/>
              </a:rPr>
              <a:t>It </a:t>
            </a:r>
            <a:r>
              <a:rPr lang="en-GB" sz="2300" i="1" dirty="0">
                <a:latin typeface="Calibri" panose="020F0502020204030204" pitchFamily="34" charset="0"/>
                <a:cs typeface="Calibri" panose="020F0502020204030204" pitchFamily="34" charset="0"/>
              </a:rPr>
              <a:t>provides the basis for a staged process of assessment through teaching</a:t>
            </a:r>
            <a:r>
              <a:rPr lang="en-GB" sz="2300" i="1" dirty="0" smtClean="0">
                <a:latin typeface="Calibri" panose="020F0502020204030204" pitchFamily="34" charset="0"/>
                <a:cs typeface="Calibri" panose="020F0502020204030204" pitchFamily="34" charset="0"/>
              </a:rPr>
              <a:t>.’  </a:t>
            </a:r>
            <a:r>
              <a:rPr lang="en-GB" sz="2300" dirty="0" smtClean="0">
                <a:latin typeface="Calibri" panose="020F0502020204030204" pitchFamily="34" charset="0"/>
                <a:cs typeface="Calibri" panose="020F0502020204030204" pitchFamily="34" charset="0"/>
              </a:rPr>
              <a:t>(BPS, 1999)</a:t>
            </a:r>
          </a:p>
          <a:p>
            <a:pPr marL="0" indent="0">
              <a:buFont typeface="Arial" pitchFamily="34" charset="0"/>
              <a:buNone/>
              <a:defRPr/>
            </a:pPr>
            <a:endParaRPr lang="en-GB" sz="2300" dirty="0">
              <a:latin typeface="Calibri" panose="020F0502020204030204" pitchFamily="34" charset="0"/>
              <a:cs typeface="Calibri" panose="020F0502020204030204" pitchFamily="34" charset="0"/>
            </a:endParaRPr>
          </a:p>
          <a:p>
            <a:pPr marL="0" indent="0">
              <a:buFont typeface="Arial" pitchFamily="34" charset="0"/>
              <a:buNone/>
              <a:defRPr/>
            </a:pPr>
            <a:endParaRPr lang="en-GB" sz="2000" dirty="0" smtClean="0">
              <a:latin typeface="Calibri" panose="020F0502020204030204" pitchFamily="34" charset="0"/>
              <a:cs typeface="Calibri" panose="020F0502020204030204" pitchFamily="34" charset="0"/>
            </a:endParaRPr>
          </a:p>
          <a:p>
            <a:pPr marL="0" indent="0">
              <a:buFont typeface="Arial" pitchFamily="34" charset="0"/>
              <a:buNone/>
              <a:defRPr/>
            </a:pPr>
            <a:endParaRPr lang="en-GB" altLang="en-US" sz="2000" dirty="0">
              <a:latin typeface="Calibri" panose="020F0502020204030204" pitchFamily="34" charset="0"/>
              <a:cs typeface="Calibri" panose="020F0502020204030204" pitchFamily="34" charset="0"/>
            </a:endParaRPr>
          </a:p>
          <a:p>
            <a:pPr marL="0" indent="0">
              <a:buFont typeface="Arial" pitchFamily="34" charset="0"/>
              <a:buNone/>
              <a:defRPr/>
            </a:pPr>
            <a:endParaRPr lang="en-GB" altLang="en-US" sz="20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0243"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863" y="6237288"/>
            <a:ext cx="2716212"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0245"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Current Research</a:t>
            </a:r>
            <a:endParaRPr lang="en-GB" altLang="en-US" sz="4000">
              <a:latin typeface="Calibri" charset="0"/>
            </a:endParaRPr>
          </a:p>
        </p:txBody>
      </p:sp>
      <p:sp>
        <p:nvSpPr>
          <p:cNvPr id="20" name="Rectangle 3"/>
          <p:cNvSpPr txBox="1">
            <a:spLocks noChangeArrowheads="1"/>
          </p:cNvSpPr>
          <p:nvPr/>
        </p:nvSpPr>
        <p:spPr bwMode="auto">
          <a:xfrm>
            <a:off x="179388" y="727075"/>
            <a:ext cx="8839200" cy="558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chemeClr val="accent6">
                  <a:lumMod val="75000"/>
                </a:schemeClr>
              </a:buClr>
              <a:buSzPct val="175000"/>
              <a:buFont typeface="Arial" pitchFamily="34" charset="0"/>
              <a:buNone/>
              <a:defRPr/>
            </a:pPr>
            <a:r>
              <a:rPr lang="en-GB" altLang="en-US" sz="2000" dirty="0" smtClean="0">
                <a:latin typeface="Calibri" panose="020F0502020204030204" pitchFamily="34" charset="0"/>
                <a:cs typeface="Calibri" panose="020F0502020204030204" pitchFamily="34" charset="0"/>
              </a:rPr>
              <a:t>Sir </a:t>
            </a:r>
            <a:r>
              <a:rPr lang="en-GB" altLang="en-US" sz="2000" dirty="0">
                <a:latin typeface="Calibri" panose="020F0502020204030204" pitchFamily="34" charset="0"/>
                <a:cs typeface="Calibri" panose="020F0502020204030204" pitchFamily="34" charset="0"/>
              </a:rPr>
              <a:t>Jim Rose (2009) concluded in his report that</a:t>
            </a:r>
            <a:r>
              <a:rPr lang="en-GB" altLang="en-US" sz="2000" dirty="0" smtClean="0">
                <a:latin typeface="Calibri" panose="020F0502020204030204" pitchFamily="34" charset="0"/>
                <a:cs typeface="Calibri" panose="020F0502020204030204" pitchFamily="34" charset="0"/>
              </a:rPr>
              <a:t>:</a:t>
            </a:r>
            <a:endParaRPr lang="en-GB" altLang="en-US" sz="2000" dirty="0">
              <a:latin typeface="Calibri" panose="020F0502020204030204" pitchFamily="34" charset="0"/>
              <a:cs typeface="Calibri" panose="020F0502020204030204" pitchFamily="34" charset="0"/>
            </a:endParaRPr>
          </a:p>
          <a:p>
            <a:pPr marL="0" indent="0">
              <a:buFont typeface="Arial" pitchFamily="34" charset="0"/>
              <a:buNone/>
              <a:defRPr/>
            </a:pPr>
            <a:r>
              <a:rPr lang="en-GB" sz="2000" dirty="0">
                <a:latin typeface="Calibri" panose="020F0502020204030204" pitchFamily="34" charset="0"/>
                <a:cs typeface="Calibri" panose="020F0502020204030204" pitchFamily="34" charset="0"/>
              </a:rPr>
              <a:t>1) Characteristic features of dyslexia are difficulties in phonological awareness, verbal memory and verbal processing speed. </a:t>
            </a:r>
            <a:endParaRPr lang="en-GB" sz="2000" dirty="0" smtClean="0">
              <a:latin typeface="Calibri" panose="020F0502020204030204" pitchFamily="34" charset="0"/>
              <a:cs typeface="Calibri" panose="020F0502020204030204" pitchFamily="34" charset="0"/>
            </a:endParaRPr>
          </a:p>
          <a:p>
            <a:pPr marL="0" indent="0">
              <a:buFont typeface="Arial" pitchFamily="34" charset="0"/>
              <a:buNone/>
              <a:defRPr/>
            </a:pPr>
            <a:endParaRPr lang="en-GB" sz="2000" dirty="0">
              <a:latin typeface="Calibri" panose="020F0502020204030204" pitchFamily="34" charset="0"/>
              <a:cs typeface="Calibri" panose="020F0502020204030204" pitchFamily="34" charset="0"/>
            </a:endParaRPr>
          </a:p>
          <a:p>
            <a:pPr marL="0" indent="0">
              <a:buFont typeface="Arial" pitchFamily="34" charset="0"/>
              <a:buNone/>
              <a:defRPr/>
            </a:pPr>
            <a:r>
              <a:rPr lang="en-GB" sz="2000" dirty="0">
                <a:latin typeface="Calibri" panose="020F0502020204030204" pitchFamily="34" charset="0"/>
                <a:cs typeface="Calibri" panose="020F0502020204030204" pitchFamily="34" charset="0"/>
              </a:rPr>
              <a:t>2) Dyslexia occurs across the range of intellectual abilities. </a:t>
            </a:r>
            <a:endParaRPr lang="en-GB" sz="2000" dirty="0" smtClean="0">
              <a:latin typeface="Calibri" panose="020F0502020204030204" pitchFamily="34" charset="0"/>
              <a:cs typeface="Calibri" panose="020F0502020204030204" pitchFamily="34" charset="0"/>
            </a:endParaRPr>
          </a:p>
          <a:p>
            <a:pPr marL="0" indent="0">
              <a:buFont typeface="Arial" pitchFamily="34" charset="0"/>
              <a:buNone/>
              <a:defRPr/>
            </a:pPr>
            <a:endParaRPr lang="en-GB" sz="2000" dirty="0">
              <a:latin typeface="Calibri" panose="020F0502020204030204" pitchFamily="34" charset="0"/>
              <a:cs typeface="Calibri" panose="020F0502020204030204" pitchFamily="34" charset="0"/>
            </a:endParaRPr>
          </a:p>
          <a:p>
            <a:pPr marL="0" indent="0">
              <a:buFont typeface="Arial" pitchFamily="34" charset="0"/>
              <a:buNone/>
              <a:defRPr/>
            </a:pPr>
            <a:r>
              <a:rPr lang="en-GB" sz="2000" dirty="0">
                <a:latin typeface="Calibri" panose="020F0502020204030204" pitchFamily="34" charset="0"/>
                <a:cs typeface="Calibri" panose="020F0502020204030204" pitchFamily="34" charset="0"/>
              </a:rPr>
              <a:t>3) Dyslexia is best thought of as a continuum, not a distinct category and there are no clear cut off points. </a:t>
            </a:r>
            <a:endParaRPr lang="en-GB" sz="2000" dirty="0" smtClean="0">
              <a:latin typeface="Calibri" panose="020F0502020204030204" pitchFamily="34" charset="0"/>
              <a:cs typeface="Calibri" panose="020F0502020204030204" pitchFamily="34" charset="0"/>
            </a:endParaRPr>
          </a:p>
          <a:p>
            <a:pPr marL="0" indent="0">
              <a:buFont typeface="Arial" pitchFamily="34" charset="0"/>
              <a:buNone/>
              <a:defRPr/>
            </a:pPr>
            <a:endParaRPr lang="en-GB" sz="2000" dirty="0">
              <a:latin typeface="Calibri" panose="020F0502020204030204" pitchFamily="34" charset="0"/>
              <a:cs typeface="Calibri" panose="020F0502020204030204" pitchFamily="34" charset="0"/>
            </a:endParaRPr>
          </a:p>
          <a:p>
            <a:pPr marL="0" indent="0">
              <a:buFont typeface="Arial" pitchFamily="34" charset="0"/>
              <a:buNone/>
              <a:defRPr/>
            </a:pPr>
            <a:r>
              <a:rPr lang="en-GB" sz="2000" dirty="0">
                <a:latin typeface="Calibri" panose="020F0502020204030204" pitchFamily="34" charset="0"/>
                <a:cs typeface="Calibri" panose="020F0502020204030204" pitchFamily="34" charset="0"/>
              </a:rPr>
              <a:t>4) Co-occurring difficulties may be seen in aspects of language, motor coordination, mental calculation, concentration and personal organisation but these are not, by themselves, markers of dyslexia. </a:t>
            </a:r>
            <a:endParaRPr lang="en-GB" sz="2000" dirty="0" smtClean="0">
              <a:latin typeface="Calibri" panose="020F0502020204030204" pitchFamily="34" charset="0"/>
              <a:cs typeface="Calibri" panose="020F0502020204030204" pitchFamily="34" charset="0"/>
            </a:endParaRPr>
          </a:p>
          <a:p>
            <a:pPr marL="0" indent="0">
              <a:buFont typeface="Arial" pitchFamily="34" charset="0"/>
              <a:buNone/>
              <a:defRPr/>
            </a:pPr>
            <a:endParaRPr lang="en-GB" sz="2000" dirty="0">
              <a:latin typeface="Calibri" panose="020F0502020204030204" pitchFamily="34" charset="0"/>
              <a:cs typeface="Calibri" panose="020F0502020204030204" pitchFamily="34" charset="0"/>
            </a:endParaRPr>
          </a:p>
          <a:p>
            <a:pPr marL="0" indent="0">
              <a:buFont typeface="Arial" pitchFamily="34" charset="0"/>
              <a:buNone/>
              <a:defRPr/>
            </a:pPr>
            <a:r>
              <a:rPr lang="en-GB" sz="2000" dirty="0">
                <a:latin typeface="Calibri" panose="020F0502020204030204" pitchFamily="34" charset="0"/>
                <a:cs typeface="Calibri" panose="020F0502020204030204" pitchFamily="34" charset="0"/>
              </a:rPr>
              <a:t>5) A good indication of the severity and persistence of dyslexic difficulties can be gained by examining how the individual responds or has responded to well-founded intervention. </a:t>
            </a:r>
            <a:endParaRPr lang="en-GB" altLang="en-US" sz="2000" b="1"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1267"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1269"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Rose Report</a:t>
            </a:r>
            <a:endParaRPr lang="en-GB" altLang="en-US" sz="4000">
              <a:latin typeface="Calibri" charset="0"/>
            </a:endParaRPr>
          </a:p>
        </p:txBody>
      </p:sp>
      <p:sp>
        <p:nvSpPr>
          <p:cNvPr id="20" name="Rectangle 3"/>
          <p:cNvSpPr txBox="1">
            <a:spLocks noChangeArrowheads="1"/>
          </p:cNvSpPr>
          <p:nvPr/>
        </p:nvSpPr>
        <p:spPr bwMode="auto">
          <a:xfrm>
            <a:off x="395288" y="1268413"/>
            <a:ext cx="8064500"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‘It </a:t>
            </a:r>
            <a:r>
              <a:rPr lang="en-GB" altLang="en-US" sz="2400" dirty="0">
                <a:latin typeface="Calibri" panose="020F0502020204030204" pitchFamily="34" charset="0"/>
                <a:cs typeface="Calibri" panose="020F0502020204030204" pitchFamily="34" charset="0"/>
              </a:rPr>
              <a:t>is now widely accepted that dyslexia </a:t>
            </a:r>
            <a:r>
              <a:rPr lang="en-GB" altLang="en-US" sz="2400" dirty="0" smtClean="0">
                <a:latin typeface="Calibri" panose="020F0502020204030204" pitchFamily="34" charset="0"/>
                <a:cs typeface="Calibri" panose="020F0502020204030204" pitchFamily="34" charset="0"/>
              </a:rPr>
              <a:t>exists’</a:t>
            </a:r>
            <a:endParaRPr lang="en-GB" altLang="en-US" sz="2400" dirty="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endParaRPr lang="en-GB" altLang="en-US" sz="24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‘The </a:t>
            </a:r>
            <a:r>
              <a:rPr lang="en-GB" altLang="en-US" sz="2400" dirty="0">
                <a:latin typeface="Calibri" panose="020F0502020204030204" pitchFamily="34" charset="0"/>
                <a:cs typeface="Calibri" panose="020F0502020204030204" pitchFamily="34" charset="0"/>
              </a:rPr>
              <a:t>long running debate about its existence should </a:t>
            </a:r>
            <a:r>
              <a:rPr lang="en-GB" altLang="en-US" sz="2400" dirty="0" smtClean="0">
                <a:latin typeface="Calibri" panose="020F0502020204030204" pitchFamily="34" charset="0"/>
                <a:cs typeface="Calibri" panose="020F0502020204030204" pitchFamily="34" charset="0"/>
              </a:rPr>
              <a:t>give </a:t>
            </a:r>
            <a:r>
              <a:rPr lang="en-GB" altLang="en-US" sz="2400" dirty="0">
                <a:latin typeface="Calibri" panose="020F0502020204030204" pitchFamily="34" charset="0"/>
                <a:cs typeface="Calibri" panose="020F0502020204030204" pitchFamily="34" charset="0"/>
              </a:rPr>
              <a:t>way </a:t>
            </a:r>
            <a:r>
              <a:rPr lang="en-GB" altLang="en-US" sz="2400" dirty="0" smtClean="0">
                <a:latin typeface="Calibri" panose="020F0502020204030204" pitchFamily="34" charset="0"/>
                <a:cs typeface="Calibri" panose="020F0502020204030204" pitchFamily="34" charset="0"/>
              </a:rPr>
              <a:t>to building </a:t>
            </a:r>
            <a:r>
              <a:rPr lang="en-GB" altLang="en-US" sz="2400" dirty="0">
                <a:latin typeface="Calibri" panose="020F0502020204030204" pitchFamily="34" charset="0"/>
                <a:cs typeface="Calibri" panose="020F0502020204030204" pitchFamily="34" charset="0"/>
              </a:rPr>
              <a:t>professional expertise in </a:t>
            </a:r>
            <a:r>
              <a:rPr lang="en-GB" altLang="en-US" sz="2400" dirty="0" smtClean="0">
                <a:latin typeface="Calibri" panose="020F0502020204030204" pitchFamily="34" charset="0"/>
                <a:cs typeface="Calibri" panose="020F0502020204030204" pitchFamily="34" charset="0"/>
              </a:rPr>
              <a:t>identifying </a:t>
            </a:r>
            <a:r>
              <a:rPr lang="en-GB" altLang="en-US" sz="2400" dirty="0">
                <a:latin typeface="Calibri" panose="020F0502020204030204" pitchFamily="34" charset="0"/>
                <a:cs typeface="Calibri" panose="020F0502020204030204" pitchFamily="34" charset="0"/>
              </a:rPr>
              <a:t>dyslexia </a:t>
            </a:r>
            <a:r>
              <a:rPr lang="en-GB" altLang="en-US" sz="2400" dirty="0" smtClean="0">
                <a:latin typeface="Calibri" panose="020F0502020204030204" pitchFamily="34" charset="0"/>
                <a:cs typeface="Calibri" panose="020F0502020204030204" pitchFamily="34" charset="0"/>
              </a:rPr>
              <a:t>and developing </a:t>
            </a:r>
            <a:r>
              <a:rPr lang="en-GB" altLang="en-US" sz="2400" dirty="0">
                <a:latin typeface="Calibri" panose="020F0502020204030204" pitchFamily="34" charset="0"/>
                <a:cs typeface="Calibri" panose="020F0502020204030204" pitchFamily="34" charset="0"/>
              </a:rPr>
              <a:t>effective  ways to </a:t>
            </a:r>
            <a:r>
              <a:rPr lang="en-GB" altLang="en-US" sz="2400" dirty="0" smtClean="0">
                <a:latin typeface="Calibri" panose="020F0502020204030204" pitchFamily="34" charset="0"/>
                <a:cs typeface="Calibri" panose="020F0502020204030204" pitchFamily="34" charset="0"/>
              </a:rPr>
              <a:t>help </a:t>
            </a:r>
            <a:r>
              <a:rPr lang="en-GB" altLang="en-US" sz="2400" dirty="0">
                <a:latin typeface="Calibri" panose="020F0502020204030204" pitchFamily="34" charset="0"/>
                <a:cs typeface="Calibri" panose="020F0502020204030204" pitchFamily="34" charset="0"/>
              </a:rPr>
              <a:t>learners overcome its </a:t>
            </a:r>
            <a:r>
              <a:rPr lang="en-GB" altLang="en-US" sz="2400" dirty="0" smtClean="0">
                <a:latin typeface="Calibri" panose="020F0502020204030204" pitchFamily="34" charset="0"/>
                <a:cs typeface="Calibri" panose="020F0502020204030204" pitchFamily="34" charset="0"/>
              </a:rPr>
              <a:t>effects’</a:t>
            </a:r>
          </a:p>
          <a:p>
            <a:pPr>
              <a:buClr>
                <a:schemeClr val="accent6">
                  <a:lumMod val="75000"/>
                </a:schemeClr>
              </a:buClr>
              <a:buSzPct val="175000"/>
              <a:defRPr/>
            </a:pPr>
            <a:endParaRPr lang="en-GB" altLang="en-US" sz="2400" dirty="0" smtClean="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endParaRPr lang="en-GB" altLang="en-US" sz="2400" dirty="0" smtClean="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endParaRPr lang="en-GB" altLang="en-US" sz="2400" dirty="0">
              <a:latin typeface="Calibri" panose="020F0502020204030204" pitchFamily="34" charset="0"/>
              <a:cs typeface="Calibri" panose="020F0502020204030204" pitchFamily="34" charset="0"/>
            </a:endParaRPr>
          </a:p>
          <a:p>
            <a:pPr marL="0" indent="0">
              <a:buClr>
                <a:schemeClr val="accent6">
                  <a:lumMod val="75000"/>
                </a:schemeClr>
              </a:buClr>
              <a:buSzPct val="175000"/>
              <a:buFont typeface="Arial" pitchFamily="34" charset="0"/>
              <a:buNone/>
              <a:defRPr/>
            </a:pP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	Rose Report p9 </a:t>
            </a:r>
          </a:p>
          <a:p>
            <a:pPr>
              <a:buFont typeface="Wingdings" panose="05000000000000000000" pitchFamily="2" charset="2"/>
              <a:buChar char="q"/>
              <a:defRPr/>
            </a:pPr>
            <a:endParaRPr lang="en-GB" altLang="en-US" sz="2400" b="1" i="1"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331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3317" name="TextBox 6"/>
          <p:cNvSpPr txBox="1">
            <a:spLocks noChangeArrowheads="1"/>
          </p:cNvSpPr>
          <p:nvPr/>
        </p:nvSpPr>
        <p:spPr bwMode="auto">
          <a:xfrm>
            <a:off x="39688" y="65088"/>
            <a:ext cx="65484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dirty="0">
                <a:solidFill>
                  <a:srgbClr val="000000"/>
                </a:solidFill>
                <a:latin typeface="Calibri" charset="0"/>
              </a:rPr>
              <a:t>What does Dyslexia feel like?</a:t>
            </a:r>
            <a:endParaRPr lang="en-GB" altLang="en-US" sz="4000" dirty="0">
              <a:latin typeface="Calibri" charset="0"/>
            </a:endParaRPr>
          </a:p>
        </p:txBody>
      </p:sp>
      <p:pic>
        <p:nvPicPr>
          <p:cNvPr id="13318" name="Picture 5" descr="MC900434389[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6238" y="1319213"/>
            <a:ext cx="2717800" cy="428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1125538"/>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5363"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5365" name="TextBox 6"/>
          <p:cNvSpPr txBox="1">
            <a:spLocks noChangeArrowheads="1"/>
          </p:cNvSpPr>
          <p:nvPr/>
        </p:nvSpPr>
        <p:spPr bwMode="auto">
          <a:xfrm>
            <a:off x="39688" y="65088"/>
            <a:ext cx="60928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Common Characteristics </a:t>
            </a:r>
            <a:endParaRPr lang="en-GB" altLang="en-US" sz="4000">
              <a:latin typeface="Calibri" charset="0"/>
            </a:endParaRPr>
          </a:p>
        </p:txBody>
      </p:sp>
      <p:sp>
        <p:nvSpPr>
          <p:cNvPr id="20" name="Rectangle 3"/>
          <p:cNvSpPr txBox="1">
            <a:spLocks noChangeArrowheads="1"/>
          </p:cNvSpPr>
          <p:nvPr/>
        </p:nvSpPr>
        <p:spPr bwMode="auto">
          <a:xfrm>
            <a:off x="541269" y="5269387"/>
            <a:ext cx="8283157" cy="1382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Clr>
                <a:schemeClr val="accent6">
                  <a:lumMod val="75000"/>
                </a:schemeClr>
              </a:buClr>
              <a:buSzPct val="175000"/>
              <a:buFont typeface="Arial" pitchFamily="34" charset="0"/>
              <a:buNone/>
              <a:defRPr/>
            </a:pPr>
            <a:r>
              <a:rPr lang="en-GB" altLang="en-US" sz="2400" dirty="0" smtClean="0">
                <a:latin typeface="Calibri" panose="020F0502020204030204" pitchFamily="34" charset="0"/>
                <a:cs typeface="Calibri" panose="020F0502020204030204" pitchFamily="34" charset="0"/>
              </a:rPr>
              <a:t>Dyslexia </a:t>
            </a:r>
            <a:r>
              <a:rPr lang="en-GB" altLang="en-US" sz="2400" dirty="0">
                <a:latin typeface="Calibri" panose="020F0502020204030204" pitchFamily="34" charset="0"/>
                <a:cs typeface="Calibri" panose="020F0502020204030204" pitchFamily="34" charset="0"/>
              </a:rPr>
              <a:t>can have an impact on a wide variety of cognitive areas and these can influence the behaviours you may </a:t>
            </a:r>
            <a:r>
              <a:rPr lang="en-GB" altLang="en-US" sz="2400" dirty="0" smtClean="0">
                <a:latin typeface="Calibri" panose="020F0502020204030204" pitchFamily="34" charset="0"/>
                <a:cs typeface="Calibri" panose="020F0502020204030204" pitchFamily="34" charset="0"/>
              </a:rPr>
              <a:t>see.</a:t>
            </a:r>
            <a:endParaRPr lang="en-GB" altLang="en-US" sz="2400" dirty="0">
              <a:latin typeface="Calibri" panose="020F0502020204030204" pitchFamily="34" charset="0"/>
              <a:cs typeface="Calibri" panose="020F0502020204030204" pitchFamily="34" charset="0"/>
            </a:endParaRPr>
          </a:p>
        </p:txBody>
      </p:sp>
      <p:pic>
        <p:nvPicPr>
          <p:cNvPr id="15367" name="Picture 7"/>
          <p:cNvPicPr>
            <a:picLocks noChangeAspect="1" noChangeArrowheads="1"/>
          </p:cNvPicPr>
          <p:nvPr/>
        </p:nvPicPr>
        <p:blipFill rotWithShape="1">
          <a:blip r:embed="rId6">
            <a:extLst>
              <a:ext uri="{28A0092B-C50C-407E-A947-70E740481C1C}">
                <a14:useLocalDpi xmlns:a14="http://schemas.microsoft.com/office/drawing/2010/main" val="0"/>
              </a:ext>
            </a:extLst>
          </a:blip>
          <a:srcRect l="10508" t="25079" r="7647" b="26187"/>
          <a:stretch/>
        </p:blipFill>
        <p:spPr bwMode="auto">
          <a:xfrm>
            <a:off x="39688" y="1190626"/>
            <a:ext cx="6660206" cy="3956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313" y="0"/>
            <a:ext cx="9218613" cy="980728"/>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sp>
        <p:nvSpPr>
          <p:cNvPr id="7" name="Title 1"/>
          <p:cNvSpPr>
            <a:spLocks noGrp="1"/>
          </p:cNvSpPr>
          <p:nvPr>
            <p:ph type="title"/>
          </p:nvPr>
        </p:nvSpPr>
        <p:spPr>
          <a:xfrm>
            <a:off x="179512" y="111125"/>
            <a:ext cx="6480720" cy="725488"/>
          </a:xfrm>
        </p:spPr>
        <p:txBody>
          <a:bodyPr/>
          <a:lstStyle/>
          <a:p>
            <a:pPr algn="l" eaLnBrk="1" hangingPunct="1"/>
            <a:r>
              <a:rPr lang="en-GB" altLang="en-US" sz="4000" dirty="0" smtClean="0">
                <a:solidFill>
                  <a:srgbClr val="000000"/>
                </a:solidFill>
                <a:latin typeface="Calibri" charset="0"/>
              </a:rPr>
              <a:t>Support strategies.</a:t>
            </a:r>
            <a:endParaRPr lang="en-GB" altLang="en-US" sz="4000" dirty="0">
              <a:latin typeface="Calibri" charset="0"/>
            </a:endParaRPr>
          </a:p>
        </p:txBody>
      </p:sp>
      <p:sp>
        <p:nvSpPr>
          <p:cNvPr id="8" name="Content Placeholder 2"/>
          <p:cNvSpPr>
            <a:spLocks noGrp="1"/>
          </p:cNvSpPr>
          <p:nvPr>
            <p:ph idx="1"/>
          </p:nvPr>
        </p:nvSpPr>
        <p:spPr>
          <a:xfrm>
            <a:off x="323528" y="1367528"/>
            <a:ext cx="7056784" cy="1296144"/>
          </a:xfrm>
        </p:spPr>
        <p:txBody>
          <a:bodyPr/>
          <a:lstStyle/>
          <a:p>
            <a:pPr marL="0" indent="0">
              <a:buNone/>
            </a:pPr>
            <a:r>
              <a:rPr lang="en-GB" sz="2800" dirty="0" smtClean="0"/>
              <a:t>How do we support pupils with difficulties in reading or spelling at St. Peter’s?</a:t>
            </a:r>
            <a:endParaRPr lang="en-GB" sz="2800" dirty="0"/>
          </a:p>
        </p:txBody>
      </p:sp>
      <p:pic>
        <p:nvPicPr>
          <p:cNvPr id="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7453412" y="1124744"/>
            <a:ext cx="1212138" cy="1381274"/>
          </a:xfrm>
          <a:prstGeom prst="rect">
            <a:avLst/>
          </a:prstGeom>
        </p:spPr>
      </p:pic>
      <p:sp>
        <p:nvSpPr>
          <p:cNvPr id="11" name="TextBox 10"/>
          <p:cNvSpPr txBox="1"/>
          <p:nvPr/>
        </p:nvSpPr>
        <p:spPr>
          <a:xfrm>
            <a:off x="395536" y="2500883"/>
            <a:ext cx="8352928" cy="4031873"/>
          </a:xfrm>
          <a:prstGeom prst="rect">
            <a:avLst/>
          </a:prstGeom>
          <a:noFill/>
        </p:spPr>
        <p:txBody>
          <a:bodyPr wrap="square" rtlCol="0">
            <a:spAutoFit/>
          </a:bodyPr>
          <a:lstStyle/>
          <a:p>
            <a:pPr marL="442913" indent="-442913">
              <a:buFont typeface="Arial" panose="020B0604020202020204" pitchFamily="34" charset="0"/>
              <a:buChar char="•"/>
            </a:pPr>
            <a:r>
              <a:rPr lang="en-GB" sz="3200" dirty="0" smtClean="0"/>
              <a:t>High quality teaching in the classroom</a:t>
            </a:r>
            <a:endParaRPr lang="en-GB" dirty="0" smtClean="0"/>
          </a:p>
          <a:p>
            <a:pPr marL="542925" indent="-542925"/>
            <a:r>
              <a:rPr lang="en-GB" sz="3200" dirty="0" smtClean="0"/>
              <a:t>    (Universal support)</a:t>
            </a:r>
          </a:p>
          <a:p>
            <a:pPr marL="442913" indent="-442913">
              <a:buFont typeface="Arial" panose="020B0604020202020204" pitchFamily="34" charset="0"/>
              <a:buChar char="•"/>
            </a:pPr>
            <a:r>
              <a:rPr lang="en-GB" sz="3200" dirty="0" smtClean="0"/>
              <a:t>Additional small group support with a </a:t>
            </a:r>
            <a:r>
              <a:rPr lang="en-GB" sz="3200" dirty="0"/>
              <a:t>T</a:t>
            </a:r>
            <a:r>
              <a:rPr lang="en-GB" sz="3200" dirty="0" smtClean="0"/>
              <a:t>eacher or </a:t>
            </a:r>
            <a:r>
              <a:rPr lang="en-GB" sz="3200" dirty="0"/>
              <a:t>T</a:t>
            </a:r>
            <a:r>
              <a:rPr lang="en-GB" sz="3200" dirty="0" smtClean="0"/>
              <a:t>eaching Assistant</a:t>
            </a:r>
          </a:p>
          <a:p>
            <a:r>
              <a:rPr lang="en-GB" sz="3200" dirty="0" smtClean="0"/>
              <a:t>    (Targeted support)</a:t>
            </a:r>
          </a:p>
          <a:p>
            <a:pPr marL="457200" indent="-457200">
              <a:buFont typeface="Arial" panose="020B0604020202020204" pitchFamily="34" charset="0"/>
              <a:buChar char="•"/>
            </a:pPr>
            <a:r>
              <a:rPr lang="en-GB" sz="3200" dirty="0" smtClean="0"/>
              <a:t>Additional 1:1 support usually with a Teaching Assistant</a:t>
            </a:r>
          </a:p>
          <a:p>
            <a:r>
              <a:rPr lang="en-GB" sz="3200" dirty="0" smtClean="0"/>
              <a:t>    (Specialised support)</a:t>
            </a:r>
          </a:p>
        </p:txBody>
      </p:sp>
    </p:spTree>
    <p:extLst>
      <p:ext uri="{BB962C8B-B14F-4D97-AF65-F5344CB8AC3E}">
        <p14:creationId xmlns:p14="http://schemas.microsoft.com/office/powerpoint/2010/main" val="33540400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13" y="0"/>
            <a:ext cx="9218613" cy="980728"/>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sp>
        <p:nvSpPr>
          <p:cNvPr id="2" name="Title 1"/>
          <p:cNvSpPr>
            <a:spLocks noGrp="1"/>
          </p:cNvSpPr>
          <p:nvPr>
            <p:ph type="title"/>
          </p:nvPr>
        </p:nvSpPr>
        <p:spPr>
          <a:xfrm>
            <a:off x="179512" y="111125"/>
            <a:ext cx="6480720" cy="725488"/>
          </a:xfrm>
        </p:spPr>
        <p:txBody>
          <a:bodyPr/>
          <a:lstStyle/>
          <a:p>
            <a:pPr algn="l" eaLnBrk="1" hangingPunct="1"/>
            <a:r>
              <a:rPr lang="en-GB" altLang="en-US" sz="4000" dirty="0" smtClean="0">
                <a:solidFill>
                  <a:srgbClr val="000000"/>
                </a:solidFill>
                <a:latin typeface="Calibri" charset="0"/>
              </a:rPr>
              <a:t>Support strategies.</a:t>
            </a:r>
            <a:endParaRPr lang="en-GB" altLang="en-US" sz="4000" dirty="0">
              <a:latin typeface="Calibri" charset="0"/>
            </a:endParaRPr>
          </a:p>
        </p:txBody>
      </p:sp>
      <p:sp>
        <p:nvSpPr>
          <p:cNvPr id="3" name="Content Placeholder 2"/>
          <p:cNvSpPr>
            <a:spLocks noGrp="1"/>
          </p:cNvSpPr>
          <p:nvPr>
            <p:ph idx="1"/>
          </p:nvPr>
        </p:nvSpPr>
        <p:spPr>
          <a:xfrm>
            <a:off x="323528" y="1367528"/>
            <a:ext cx="7056784" cy="1296144"/>
          </a:xfrm>
        </p:spPr>
        <p:txBody>
          <a:bodyPr/>
          <a:lstStyle/>
          <a:p>
            <a:pPr marL="0" indent="0">
              <a:buNone/>
            </a:pPr>
            <a:r>
              <a:rPr lang="en-GB" sz="2800" dirty="0" smtClean="0"/>
              <a:t>What does this support look like </a:t>
            </a:r>
            <a:r>
              <a:rPr lang="en-GB" sz="2800" dirty="0"/>
              <a:t>at </a:t>
            </a:r>
            <a:endParaRPr lang="en-GB" sz="2800" dirty="0" smtClean="0"/>
          </a:p>
          <a:p>
            <a:pPr marL="0" indent="0">
              <a:buNone/>
            </a:pPr>
            <a:r>
              <a:rPr lang="en-GB" sz="2800" dirty="0" smtClean="0"/>
              <a:t>St</a:t>
            </a:r>
            <a:r>
              <a:rPr lang="en-GB" sz="2800" dirty="0"/>
              <a:t>. Peter’s?</a:t>
            </a:r>
          </a:p>
        </p:txBody>
      </p:sp>
      <p:pic>
        <p:nvPicPr>
          <p:cNvPr id="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7453412" y="1124744"/>
            <a:ext cx="1212138" cy="1381274"/>
          </a:xfrm>
          <a:prstGeom prst="rect">
            <a:avLst/>
          </a:prstGeom>
        </p:spPr>
      </p:pic>
      <p:sp>
        <p:nvSpPr>
          <p:cNvPr id="11" name="TextBox 10"/>
          <p:cNvSpPr txBox="1"/>
          <p:nvPr/>
        </p:nvSpPr>
        <p:spPr>
          <a:xfrm>
            <a:off x="395536" y="2780928"/>
            <a:ext cx="8352928" cy="3046988"/>
          </a:xfrm>
          <a:prstGeom prst="rect">
            <a:avLst/>
          </a:prstGeom>
          <a:noFill/>
        </p:spPr>
        <p:txBody>
          <a:bodyPr wrap="square" rtlCol="0">
            <a:spAutoFit/>
          </a:bodyPr>
          <a:lstStyle/>
          <a:p>
            <a:pPr marL="285750" indent="-285750">
              <a:buFont typeface="Arial" panose="020B0604020202020204" pitchFamily="34" charset="0"/>
              <a:buChar char="•"/>
            </a:pPr>
            <a:r>
              <a:rPr lang="en-GB" sz="3200" dirty="0" smtClean="0"/>
              <a:t>Strategies to support slow processing skills and poor memory</a:t>
            </a:r>
          </a:p>
          <a:p>
            <a:pPr marL="285750" indent="-285750">
              <a:buFont typeface="Arial" panose="020B0604020202020204" pitchFamily="34" charset="0"/>
              <a:buChar char="•"/>
            </a:pPr>
            <a:r>
              <a:rPr lang="en-GB" sz="3200" dirty="0"/>
              <a:t>Multisensory strategies – visual, auditory, </a:t>
            </a:r>
            <a:r>
              <a:rPr lang="en-GB" sz="3200" dirty="0" smtClean="0"/>
              <a:t>kinaesthetic</a:t>
            </a:r>
          </a:p>
          <a:p>
            <a:pPr marL="285750" indent="-285750">
              <a:buFont typeface="Arial" panose="020B0604020202020204" pitchFamily="34" charset="0"/>
              <a:buChar char="•"/>
            </a:pPr>
            <a:r>
              <a:rPr lang="en-GB" sz="3200" dirty="0" smtClean="0"/>
              <a:t>Interventions to support specific needs</a:t>
            </a:r>
          </a:p>
          <a:p>
            <a:pPr marL="285750" indent="-285750">
              <a:buFont typeface="Arial" panose="020B0604020202020204" pitchFamily="34" charset="0"/>
              <a:buChar char="•"/>
            </a:pPr>
            <a:r>
              <a:rPr lang="en-GB" sz="3200" dirty="0" smtClean="0"/>
              <a:t>A lead member of staff for Dyslexia</a:t>
            </a:r>
          </a:p>
        </p:txBody>
      </p:sp>
    </p:spTree>
    <p:extLst>
      <p:ext uri="{BB962C8B-B14F-4D97-AF65-F5344CB8AC3E}">
        <p14:creationId xmlns:p14="http://schemas.microsoft.com/office/powerpoint/2010/main" val="40374868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6669"/>
            <a:ext cx="9144000" cy="1188045"/>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331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3317" name="TextBox 6"/>
          <p:cNvSpPr txBox="1">
            <a:spLocks noChangeArrowheads="1"/>
          </p:cNvSpPr>
          <p:nvPr/>
        </p:nvSpPr>
        <p:spPr bwMode="auto">
          <a:xfrm>
            <a:off x="39687" y="75293"/>
            <a:ext cx="687705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3600" dirty="0" smtClean="0">
                <a:latin typeface="Calibri" panose="020F0502020204030204" pitchFamily="34" charset="0"/>
              </a:rPr>
              <a:t>Supporting Processing speed and memory:</a:t>
            </a:r>
            <a:endParaRPr lang="en-GB" altLang="en-US" sz="3600" dirty="0">
              <a:latin typeface="Calibri" panose="020F0502020204030204" pitchFamily="34" charset="0"/>
            </a:endParaRPr>
          </a:p>
        </p:txBody>
      </p:sp>
      <p:sp>
        <p:nvSpPr>
          <p:cNvPr id="20" name="Rectangle 3"/>
          <p:cNvSpPr txBox="1">
            <a:spLocks noChangeArrowheads="1"/>
          </p:cNvSpPr>
          <p:nvPr/>
        </p:nvSpPr>
        <p:spPr bwMode="auto">
          <a:xfrm>
            <a:off x="250825" y="1200547"/>
            <a:ext cx="5257800" cy="5180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0"/>
              </a:spcBef>
              <a:buSzPct val="100000"/>
              <a:defRPr/>
            </a:pPr>
            <a:r>
              <a:rPr lang="en-GB" altLang="en-US" sz="2200" dirty="0" smtClean="0">
                <a:latin typeface="Calibri" panose="020F0502020204030204" pitchFamily="34" charset="0"/>
                <a:cs typeface="Calibri" panose="020F0502020204030204" pitchFamily="34" charset="0"/>
              </a:rPr>
              <a:t>Clear lesson structure and daily routines</a:t>
            </a:r>
            <a:endParaRPr lang="en-GB" altLang="en-US" sz="2200" dirty="0">
              <a:latin typeface="Calibri" panose="020F0502020204030204" pitchFamily="34" charset="0"/>
              <a:cs typeface="Calibri" panose="020F0502020204030204" pitchFamily="34" charset="0"/>
            </a:endParaRPr>
          </a:p>
          <a:p>
            <a:pPr>
              <a:spcBef>
                <a:spcPts val="0"/>
              </a:spcBef>
              <a:buSzPct val="100000"/>
              <a:defRPr/>
            </a:pPr>
            <a:r>
              <a:rPr lang="en-GB" altLang="en-US" sz="2200" dirty="0" smtClean="0">
                <a:latin typeface="Calibri" panose="020F0502020204030204" pitchFamily="34" charset="0"/>
                <a:cs typeface="Calibri" panose="020F0502020204030204" pitchFamily="34" charset="0"/>
              </a:rPr>
              <a:t>Explicit instructions - broken into smaller steps if needed</a:t>
            </a:r>
            <a:endParaRPr lang="en-GB" altLang="en-US" sz="2200" dirty="0">
              <a:latin typeface="Calibri" panose="020F0502020204030204" pitchFamily="34" charset="0"/>
              <a:cs typeface="Calibri" panose="020F0502020204030204" pitchFamily="34" charset="0"/>
            </a:endParaRPr>
          </a:p>
          <a:p>
            <a:pPr>
              <a:spcBef>
                <a:spcPts val="0"/>
              </a:spcBef>
              <a:buSzPct val="100000"/>
              <a:defRPr/>
            </a:pPr>
            <a:r>
              <a:rPr lang="en-GB" altLang="en-US" sz="2200" dirty="0" smtClean="0">
                <a:latin typeface="Calibri" panose="020F0502020204030204" pitchFamily="34" charset="0"/>
                <a:cs typeface="Calibri" panose="020F0502020204030204" pitchFamily="34" charset="0"/>
              </a:rPr>
              <a:t>A good </a:t>
            </a:r>
            <a:r>
              <a:rPr lang="en-GB" altLang="en-US" sz="2200" dirty="0">
                <a:latin typeface="Calibri" panose="020F0502020204030204" pitchFamily="34" charset="0"/>
                <a:cs typeface="Calibri" panose="020F0502020204030204" pitchFamily="34" charset="0"/>
              </a:rPr>
              <a:t>p</a:t>
            </a:r>
            <a:r>
              <a:rPr lang="en-GB" altLang="en-US" sz="2200" dirty="0" smtClean="0">
                <a:latin typeface="Calibri" panose="020F0502020204030204" pitchFamily="34" charset="0"/>
                <a:cs typeface="Calibri" panose="020F0502020204030204" pitchFamily="34" charset="0"/>
              </a:rPr>
              <a:t>ace</a:t>
            </a:r>
            <a:endParaRPr lang="en-GB" altLang="en-US" sz="2200" dirty="0">
              <a:latin typeface="Calibri" panose="020F0502020204030204" pitchFamily="34" charset="0"/>
              <a:cs typeface="Calibri" panose="020F0502020204030204" pitchFamily="34" charset="0"/>
            </a:endParaRPr>
          </a:p>
          <a:p>
            <a:pPr>
              <a:spcBef>
                <a:spcPts val="0"/>
              </a:spcBef>
              <a:buSzPct val="100000"/>
              <a:defRPr/>
            </a:pPr>
            <a:r>
              <a:rPr lang="en-GB" altLang="en-US" sz="2200" dirty="0" smtClean="0">
                <a:latin typeface="Calibri" panose="020F0502020204030204" pitchFamily="34" charset="0"/>
                <a:cs typeface="Calibri" panose="020F0502020204030204" pitchFamily="34" charset="0"/>
              </a:rPr>
              <a:t>Check understanding</a:t>
            </a:r>
          </a:p>
          <a:p>
            <a:pPr>
              <a:spcBef>
                <a:spcPts val="0"/>
              </a:spcBef>
              <a:buSzPct val="100000"/>
              <a:defRPr/>
            </a:pPr>
            <a:r>
              <a:rPr lang="en-GB" altLang="en-US" sz="2200" dirty="0" smtClean="0">
                <a:latin typeface="Calibri" panose="020F0502020204030204" pitchFamily="34" charset="0"/>
                <a:cs typeface="Calibri" panose="020F0502020204030204" pitchFamily="34" charset="0"/>
              </a:rPr>
              <a:t>Peer support</a:t>
            </a:r>
            <a:endParaRPr lang="en-GB" altLang="en-US" sz="2200" dirty="0">
              <a:latin typeface="Calibri" panose="020F0502020204030204" pitchFamily="34" charset="0"/>
              <a:cs typeface="Calibri" panose="020F0502020204030204" pitchFamily="34" charset="0"/>
            </a:endParaRPr>
          </a:p>
          <a:p>
            <a:pPr>
              <a:spcBef>
                <a:spcPts val="0"/>
              </a:spcBef>
              <a:buSzPct val="100000"/>
              <a:defRPr/>
            </a:pPr>
            <a:r>
              <a:rPr lang="en-GB" altLang="en-US" sz="2200" dirty="0" smtClean="0">
                <a:latin typeface="Calibri" panose="020F0502020204030204" pitchFamily="34" charset="0"/>
                <a:cs typeface="Calibri" panose="020F0502020204030204" pitchFamily="34" charset="0"/>
              </a:rPr>
              <a:t>Provide thinking time for asking &amp; answering questions</a:t>
            </a:r>
          </a:p>
          <a:p>
            <a:pPr>
              <a:spcBef>
                <a:spcPts val="0"/>
              </a:spcBef>
              <a:buSzPct val="100000"/>
              <a:defRPr/>
            </a:pPr>
            <a:r>
              <a:rPr lang="en-GB" altLang="en-US" sz="2200" dirty="0" smtClean="0">
                <a:latin typeface="Calibri" panose="020F0502020204030204" pitchFamily="34" charset="0"/>
                <a:cs typeface="Calibri" panose="020F0502020204030204" pitchFamily="34" charset="0"/>
              </a:rPr>
              <a:t>Provide additional time to pre-read/pre-teach a story or vocabulary</a:t>
            </a:r>
          </a:p>
          <a:p>
            <a:pPr>
              <a:spcBef>
                <a:spcPts val="0"/>
              </a:spcBef>
              <a:buSzPct val="100000"/>
              <a:defRPr/>
            </a:pPr>
            <a:r>
              <a:rPr lang="en-GB" altLang="en-US" sz="2200" dirty="0" smtClean="0">
                <a:latin typeface="Calibri" panose="020F0502020204030204" pitchFamily="34" charset="0"/>
                <a:cs typeface="Calibri" panose="020F0502020204030204" pitchFamily="34" charset="0"/>
              </a:rPr>
              <a:t>Use a range of multisensory strategies</a:t>
            </a:r>
          </a:p>
          <a:p>
            <a:pPr>
              <a:spcBef>
                <a:spcPts val="0"/>
              </a:spcBef>
              <a:buSzPct val="100000"/>
              <a:defRPr/>
            </a:pPr>
            <a:r>
              <a:rPr lang="en-GB" altLang="en-US" sz="2200" dirty="0" smtClean="0">
                <a:latin typeface="Calibri" panose="020F0502020204030204" pitchFamily="34" charset="0"/>
                <a:cs typeface="Calibri" panose="020F0502020204030204" pitchFamily="34" charset="0"/>
              </a:rPr>
              <a:t>Use a variety of w</a:t>
            </a:r>
            <a:r>
              <a:rPr lang="en-GB" altLang="en-US" sz="2200" dirty="0">
                <a:latin typeface="Calibri" panose="020F0502020204030204" pitchFamily="34" charset="0"/>
                <a:cs typeface="Calibri" panose="020F0502020204030204" pitchFamily="34" charset="0"/>
              </a:rPr>
              <a:t>ays of recording </a:t>
            </a:r>
            <a:r>
              <a:rPr lang="en-GB" altLang="en-US" sz="2200" dirty="0" smtClean="0">
                <a:latin typeface="Calibri" panose="020F0502020204030204" pitchFamily="34" charset="0"/>
                <a:cs typeface="Calibri" panose="020F0502020204030204" pitchFamily="34" charset="0"/>
              </a:rPr>
              <a:t>work</a:t>
            </a:r>
          </a:p>
          <a:p>
            <a:pPr>
              <a:spcBef>
                <a:spcPts val="0"/>
              </a:spcBef>
              <a:buSzPct val="100000"/>
              <a:defRPr/>
            </a:pPr>
            <a:r>
              <a:rPr lang="en-GB" altLang="en-US" sz="2200" dirty="0" smtClean="0">
                <a:latin typeface="Calibri" panose="020F0502020204030204" pitchFamily="34" charset="0"/>
                <a:cs typeface="Calibri" panose="020F0502020204030204" pitchFamily="34" charset="0"/>
              </a:rPr>
              <a:t>Provide </a:t>
            </a:r>
            <a:r>
              <a:rPr lang="en-GB" altLang="en-US" sz="2200" dirty="0">
                <a:latin typeface="Calibri" panose="020F0502020204030204" pitchFamily="34" charset="0"/>
                <a:cs typeface="Calibri" panose="020F0502020204030204" pitchFamily="34" charset="0"/>
              </a:rPr>
              <a:t>time prompts to support time management of tasks</a:t>
            </a:r>
          </a:p>
          <a:p>
            <a:pPr>
              <a:buFont typeface="Wingdings" panose="05000000000000000000" pitchFamily="2" charset="2"/>
              <a:buChar char="q"/>
              <a:defRPr/>
            </a:pPr>
            <a:endParaRPr lang="en-GB" altLang="en-US" sz="2200" b="1" i="1" dirty="0">
              <a:latin typeface="Comic Sans MS" pitchFamily="66" charset="0"/>
            </a:endParaRPr>
          </a:p>
        </p:txBody>
      </p:sp>
      <p:pic>
        <p:nvPicPr>
          <p:cNvPr id="5122" name="Picture 2" descr="Image result for cogs in the brain chil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99894" y="1440309"/>
            <a:ext cx="2379018" cy="23790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724128" y="4149080"/>
            <a:ext cx="3096344" cy="2062103"/>
          </a:xfrm>
          <a:prstGeom prst="rect">
            <a:avLst/>
          </a:prstGeom>
          <a:noFill/>
        </p:spPr>
        <p:txBody>
          <a:bodyPr wrap="square" rtlCol="0">
            <a:spAutoFit/>
          </a:bodyPr>
          <a:lstStyle/>
          <a:p>
            <a:pPr marL="342900" indent="-342900">
              <a:buSzPct val="100000"/>
              <a:buFont typeface="Arial" panose="020B0604020202020204" pitchFamily="34" charset="0"/>
              <a:buChar char="•"/>
              <a:defRPr/>
            </a:pPr>
            <a:r>
              <a:rPr lang="en-GB" altLang="en-US" sz="2200" dirty="0">
                <a:latin typeface="Calibri" panose="020F0502020204030204" pitchFamily="34" charset="0"/>
                <a:ea typeface="+mn-ea"/>
                <a:cs typeface="Calibri" panose="020F0502020204030204" pitchFamily="34" charset="0"/>
              </a:rPr>
              <a:t>Reduce memory load</a:t>
            </a:r>
          </a:p>
          <a:p>
            <a:pPr marL="342900" indent="-342900">
              <a:buSzPct val="100000"/>
              <a:buFont typeface="Arial" panose="020B0604020202020204" pitchFamily="34" charset="0"/>
              <a:buChar char="•"/>
              <a:defRPr/>
            </a:pPr>
            <a:r>
              <a:rPr lang="en-GB" altLang="en-US" sz="2200" dirty="0">
                <a:latin typeface="Calibri" panose="020F0502020204030204" pitchFamily="34" charset="0"/>
                <a:ea typeface="+mn-ea"/>
                <a:cs typeface="Calibri" panose="020F0502020204030204" pitchFamily="34" charset="0"/>
              </a:rPr>
              <a:t>Overlearning strategies</a:t>
            </a:r>
          </a:p>
          <a:p>
            <a:pPr marL="342900" indent="-342900">
              <a:buSzPct val="100000"/>
              <a:buFont typeface="Arial" panose="020B0604020202020204" pitchFamily="34" charset="0"/>
              <a:buChar char="•"/>
              <a:defRPr/>
            </a:pPr>
            <a:r>
              <a:rPr lang="en-GB" altLang="en-US" sz="2200" dirty="0">
                <a:latin typeface="Calibri" panose="020F0502020204030204" pitchFamily="34" charset="0"/>
                <a:ea typeface="+mn-ea"/>
                <a:cs typeface="Calibri" panose="020F0502020204030204" pitchFamily="34" charset="0"/>
              </a:rPr>
              <a:t>Memory aids</a:t>
            </a:r>
          </a:p>
          <a:p>
            <a:pPr marL="342900" indent="-342900">
              <a:buSzPct val="100000"/>
              <a:buFont typeface="Arial" panose="020B0604020202020204" pitchFamily="34" charset="0"/>
              <a:buChar char="•"/>
              <a:defRPr/>
            </a:pPr>
            <a:r>
              <a:rPr lang="en-GB" altLang="en-US" sz="2200" dirty="0">
                <a:latin typeface="Calibri" panose="020F0502020204030204" pitchFamily="34" charset="0"/>
                <a:ea typeface="+mn-ea"/>
                <a:cs typeface="Calibri" panose="020F0502020204030204" pitchFamily="34" charset="0"/>
              </a:rPr>
              <a:t>Use of </a:t>
            </a:r>
            <a:r>
              <a:rPr lang="en-GB" altLang="en-US" sz="2200" dirty="0" smtClean="0">
                <a:latin typeface="Calibri" panose="020F0502020204030204" pitchFamily="34" charset="0"/>
                <a:ea typeface="+mn-ea"/>
                <a:cs typeface="Calibri" panose="020F0502020204030204" pitchFamily="34" charset="0"/>
              </a:rPr>
              <a:t>ICT</a:t>
            </a:r>
          </a:p>
          <a:p>
            <a:endParaRPr lang="en-GB" dirty="0"/>
          </a:p>
        </p:txBody>
      </p:sp>
    </p:spTree>
    <p:extLst>
      <p:ext uri="{BB962C8B-B14F-4D97-AF65-F5344CB8AC3E}">
        <p14:creationId xmlns:p14="http://schemas.microsoft.com/office/powerpoint/2010/main" val="973053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981075"/>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7171"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7174" name="Picture 3" descr="j042383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81288" y="1131888"/>
            <a:ext cx="1206500" cy="97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4" descr="j042449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85452" y="5140325"/>
            <a:ext cx="966268" cy="101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Text Box 6"/>
          <p:cNvSpPr txBox="1">
            <a:spLocks noChangeArrowheads="1"/>
          </p:cNvSpPr>
          <p:nvPr/>
        </p:nvSpPr>
        <p:spPr bwMode="auto">
          <a:xfrm>
            <a:off x="2821215" y="1426079"/>
            <a:ext cx="3670300"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lgn="ctr" eaLnBrk="1" hangingPunct="1">
              <a:spcBef>
                <a:spcPct val="50000"/>
              </a:spcBef>
              <a:buFontTx/>
              <a:buNone/>
            </a:pPr>
            <a:r>
              <a:rPr lang="en-GB" altLang="en-US" sz="2400" u="sng" dirty="0">
                <a:latin typeface="Calibri" charset="0"/>
                <a:ea typeface="Calibri" charset="0"/>
                <a:cs typeface="Calibri" charset="0"/>
              </a:rPr>
              <a:t>AUDITORY</a:t>
            </a:r>
          </a:p>
          <a:p>
            <a:pPr algn="ctr" eaLnBrk="1" hangingPunct="1">
              <a:spcBef>
                <a:spcPct val="50000"/>
              </a:spcBef>
              <a:buFontTx/>
              <a:buNone/>
            </a:pPr>
            <a:r>
              <a:rPr lang="en-GB" altLang="en-US" sz="2400" dirty="0">
                <a:latin typeface="Calibri" charset="0"/>
                <a:ea typeface="Calibri" charset="0"/>
                <a:cs typeface="Calibri" charset="0"/>
              </a:rPr>
              <a:t>remember what is heard</a:t>
            </a:r>
            <a:endParaRPr lang="en-GB" altLang="en-US" sz="2400" u="sng" dirty="0">
              <a:latin typeface="Calibri" charset="0"/>
              <a:ea typeface="Calibri" charset="0"/>
              <a:cs typeface="Calibri" charset="0"/>
            </a:endParaRPr>
          </a:p>
        </p:txBody>
      </p:sp>
      <p:sp>
        <p:nvSpPr>
          <p:cNvPr id="7178" name="Text Box 7"/>
          <p:cNvSpPr txBox="1">
            <a:spLocks noChangeArrowheads="1"/>
          </p:cNvSpPr>
          <p:nvPr/>
        </p:nvSpPr>
        <p:spPr bwMode="auto">
          <a:xfrm>
            <a:off x="5508104" y="4380140"/>
            <a:ext cx="3317875" cy="1754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lgn="ctr" eaLnBrk="1" hangingPunct="1">
              <a:spcBef>
                <a:spcPct val="50000"/>
              </a:spcBef>
              <a:buFontTx/>
              <a:buNone/>
            </a:pPr>
            <a:r>
              <a:rPr lang="en-GB" altLang="en-US" sz="2400" u="sng" dirty="0">
                <a:latin typeface="Calibri" charset="0"/>
                <a:ea typeface="Calibri" charset="0"/>
                <a:cs typeface="Calibri" charset="0"/>
              </a:rPr>
              <a:t>KINAESTHETIC</a:t>
            </a:r>
          </a:p>
          <a:p>
            <a:pPr algn="ctr" eaLnBrk="1" hangingPunct="1">
              <a:spcBef>
                <a:spcPct val="50000"/>
              </a:spcBef>
              <a:buFontTx/>
              <a:buNone/>
            </a:pPr>
            <a:r>
              <a:rPr lang="en-GB" altLang="en-US" sz="2400" dirty="0">
                <a:latin typeface="Calibri" charset="0"/>
                <a:ea typeface="Calibri" charset="0"/>
                <a:cs typeface="Calibri" charset="0"/>
              </a:rPr>
              <a:t>remember when hands or whole body used to learn</a:t>
            </a:r>
          </a:p>
        </p:txBody>
      </p:sp>
      <p:sp>
        <p:nvSpPr>
          <p:cNvPr id="7179" name="Text Box 8"/>
          <p:cNvSpPr txBox="1">
            <a:spLocks noChangeArrowheads="1"/>
          </p:cNvSpPr>
          <p:nvPr/>
        </p:nvSpPr>
        <p:spPr bwMode="auto">
          <a:xfrm>
            <a:off x="270271" y="4107883"/>
            <a:ext cx="2449513"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lgn="ctr" eaLnBrk="1" hangingPunct="1">
              <a:spcBef>
                <a:spcPct val="50000"/>
              </a:spcBef>
              <a:buFontTx/>
              <a:buNone/>
            </a:pPr>
            <a:r>
              <a:rPr lang="en-GB" altLang="en-US" sz="2400" u="sng" dirty="0">
                <a:latin typeface="Calibri" charset="0"/>
                <a:ea typeface="Calibri" charset="0"/>
                <a:cs typeface="Calibri" charset="0"/>
              </a:rPr>
              <a:t>VISUAL</a:t>
            </a:r>
          </a:p>
          <a:p>
            <a:pPr eaLnBrk="1" hangingPunct="1">
              <a:spcBef>
                <a:spcPct val="50000"/>
              </a:spcBef>
              <a:buFontTx/>
              <a:buNone/>
            </a:pPr>
            <a:r>
              <a:rPr lang="en-GB" altLang="en-US" sz="2400" dirty="0">
                <a:latin typeface="Calibri" charset="0"/>
                <a:ea typeface="Calibri" charset="0"/>
                <a:cs typeface="Calibri" charset="0"/>
              </a:rPr>
              <a:t>remember what is seen</a:t>
            </a:r>
          </a:p>
        </p:txBody>
      </p:sp>
      <p:sp>
        <p:nvSpPr>
          <p:cNvPr id="7180" name="Text Box 12"/>
          <p:cNvSpPr txBox="1">
            <a:spLocks noChangeArrowheads="1"/>
          </p:cNvSpPr>
          <p:nvPr/>
        </p:nvSpPr>
        <p:spPr bwMode="auto">
          <a:xfrm>
            <a:off x="2257800" y="2919136"/>
            <a:ext cx="5105400"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50000"/>
              </a:spcBef>
              <a:buFontTx/>
              <a:buNone/>
            </a:pPr>
            <a:r>
              <a:rPr lang="en-GB" altLang="en-US" sz="7000" b="1" dirty="0" smtClean="0">
                <a:solidFill>
                  <a:srgbClr val="7030A0"/>
                </a:solidFill>
                <a:latin typeface="Gill Sans Ultra Bold" charset="0"/>
              </a:rPr>
              <a:t>V . </a:t>
            </a:r>
            <a:r>
              <a:rPr lang="en-GB" altLang="en-US" sz="7000" b="1" dirty="0">
                <a:solidFill>
                  <a:srgbClr val="7030A0"/>
                </a:solidFill>
                <a:latin typeface="Gill Sans Ultra Bold" charset="0"/>
              </a:rPr>
              <a:t>A . K </a:t>
            </a:r>
          </a:p>
        </p:txBody>
      </p:sp>
      <p:sp>
        <p:nvSpPr>
          <p:cNvPr id="13" name="TextBox 6"/>
          <p:cNvSpPr txBox="1">
            <a:spLocks noChangeArrowheads="1"/>
          </p:cNvSpPr>
          <p:nvPr/>
        </p:nvSpPr>
        <p:spPr bwMode="auto">
          <a:xfrm>
            <a:off x="5730" y="150813"/>
            <a:ext cx="60928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lgn="ctr" eaLnBrk="1" hangingPunct="1">
              <a:spcBef>
                <a:spcPct val="0"/>
              </a:spcBef>
              <a:buFontTx/>
              <a:buNone/>
            </a:pPr>
            <a:r>
              <a:rPr lang="en-GB" altLang="en-US" sz="4000" dirty="0">
                <a:solidFill>
                  <a:srgbClr val="000000"/>
                </a:solidFill>
                <a:latin typeface="Calibri" charset="0"/>
              </a:rPr>
              <a:t>Multi-Sensory Learning</a:t>
            </a:r>
          </a:p>
        </p:txBody>
      </p:sp>
      <p:pic>
        <p:nvPicPr>
          <p:cNvPr id="2052" name="Picture 4" descr="Image result for smiley hands"/>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56580" y="3295769"/>
            <a:ext cx="1162008" cy="1475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9135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9525"/>
            <a:ext cx="9169400" cy="990600"/>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8195"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8197" name="TextBox 6"/>
          <p:cNvSpPr txBox="1">
            <a:spLocks noChangeArrowheads="1"/>
          </p:cNvSpPr>
          <p:nvPr/>
        </p:nvSpPr>
        <p:spPr bwMode="auto">
          <a:xfrm>
            <a:off x="15875" y="65088"/>
            <a:ext cx="72024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dirty="0" smtClean="0">
                <a:solidFill>
                  <a:srgbClr val="000000"/>
                </a:solidFill>
                <a:latin typeface="Calibri" charset="0"/>
              </a:rPr>
              <a:t> </a:t>
            </a:r>
            <a:r>
              <a:rPr lang="en-GB" altLang="en-US" sz="4000" b="1" dirty="0" smtClean="0">
                <a:solidFill>
                  <a:srgbClr val="000000"/>
                </a:solidFill>
                <a:latin typeface="Calibri" charset="0"/>
              </a:rPr>
              <a:t>Visual resources/strategies:</a:t>
            </a:r>
            <a:endParaRPr lang="en-GB" altLang="en-US" sz="4000" b="1" dirty="0">
              <a:solidFill>
                <a:srgbClr val="000000"/>
              </a:solidFill>
              <a:latin typeface="Calibri" charset="0"/>
            </a:endParaRPr>
          </a:p>
        </p:txBody>
      </p:sp>
      <p:sp>
        <p:nvSpPr>
          <p:cNvPr id="8203" name="Rectangle 10"/>
          <p:cNvSpPr>
            <a:spLocks noChangeArrowheads="1"/>
          </p:cNvSpPr>
          <p:nvPr/>
        </p:nvSpPr>
        <p:spPr bwMode="auto">
          <a:xfrm>
            <a:off x="3467100" y="6319838"/>
            <a:ext cx="552450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30000"/>
              </a:spcBef>
              <a:buFontTx/>
              <a:buNone/>
            </a:pPr>
            <a:r>
              <a:rPr lang="en-GB" altLang="en-US" sz="1800">
                <a:latin typeface="Calibri" charset="0"/>
              </a:rPr>
              <a:t>http://www.enchantedlearning.com/graphicorganizers/</a:t>
            </a:r>
          </a:p>
        </p:txBody>
      </p:sp>
      <p:sp>
        <p:nvSpPr>
          <p:cNvPr id="3" name="TextBox 2"/>
          <p:cNvSpPr txBox="1"/>
          <p:nvPr/>
        </p:nvSpPr>
        <p:spPr>
          <a:xfrm>
            <a:off x="323528" y="1135777"/>
            <a:ext cx="3024336" cy="2031325"/>
          </a:xfrm>
          <a:prstGeom prst="rect">
            <a:avLst/>
          </a:prstGeom>
          <a:noFill/>
        </p:spPr>
        <p:txBody>
          <a:bodyPr wrap="square" rtlCol="0">
            <a:spAutoFit/>
          </a:bodyPr>
          <a:lstStyle/>
          <a:p>
            <a:pPr marL="285750" indent="-285750">
              <a:buFont typeface="Arial" panose="020B0604020202020204" pitchFamily="34" charset="0"/>
              <a:buChar char="•"/>
            </a:pPr>
            <a:r>
              <a:rPr lang="en-GB" dirty="0" smtClean="0"/>
              <a:t>Mind maps</a:t>
            </a:r>
          </a:p>
          <a:p>
            <a:pPr marL="285750" indent="-285750">
              <a:buFont typeface="Arial" panose="020B0604020202020204" pitchFamily="34" charset="0"/>
              <a:buChar char="•"/>
            </a:pPr>
            <a:r>
              <a:rPr lang="en-GB" dirty="0" smtClean="0"/>
              <a:t>Story maps/writing frames</a:t>
            </a:r>
          </a:p>
          <a:p>
            <a:pPr marL="285750" indent="-285750">
              <a:buFont typeface="Arial" panose="020B0604020202020204" pitchFamily="34" charset="0"/>
              <a:buChar char="•"/>
            </a:pPr>
            <a:r>
              <a:rPr lang="en-GB" dirty="0" smtClean="0"/>
              <a:t>Post it notes</a:t>
            </a:r>
          </a:p>
          <a:p>
            <a:pPr marL="285750" indent="-285750">
              <a:buFont typeface="Arial" panose="020B0604020202020204" pitchFamily="34" charset="0"/>
              <a:buChar char="•"/>
            </a:pPr>
            <a:r>
              <a:rPr lang="en-GB" dirty="0" smtClean="0"/>
              <a:t>Word banks</a:t>
            </a:r>
          </a:p>
          <a:p>
            <a:pPr marL="285750" indent="-285750">
              <a:buFont typeface="Arial" panose="020B0604020202020204" pitchFamily="34" charset="0"/>
              <a:buChar char="•"/>
            </a:pPr>
            <a:r>
              <a:rPr lang="en-GB" dirty="0"/>
              <a:t>P</a:t>
            </a:r>
            <a:r>
              <a:rPr lang="en-GB" dirty="0" smtClean="0"/>
              <a:t>ersonal dictionaries</a:t>
            </a:r>
          </a:p>
          <a:p>
            <a:pPr marL="285750" indent="-285750">
              <a:buFont typeface="Arial" panose="020B0604020202020204" pitchFamily="34" charset="0"/>
              <a:buChar char="•"/>
            </a:pPr>
            <a:r>
              <a:rPr lang="en-GB" dirty="0" smtClean="0"/>
              <a:t>Sentence starters</a:t>
            </a:r>
          </a:p>
          <a:p>
            <a:pPr marL="285750" indent="-285750">
              <a:buFont typeface="Arial" panose="020B0604020202020204" pitchFamily="34" charset="0"/>
              <a:buChar char="•"/>
            </a:pPr>
            <a:endParaRPr lang="en-GB" dirty="0"/>
          </a:p>
        </p:txBody>
      </p:sp>
      <p:sp>
        <p:nvSpPr>
          <p:cNvPr id="14" name="TextBox 13"/>
          <p:cNvSpPr txBox="1"/>
          <p:nvPr/>
        </p:nvSpPr>
        <p:spPr>
          <a:xfrm>
            <a:off x="3404009" y="1165306"/>
            <a:ext cx="2457028" cy="2308324"/>
          </a:xfrm>
          <a:prstGeom prst="rect">
            <a:avLst/>
          </a:prstGeom>
          <a:noFill/>
        </p:spPr>
        <p:txBody>
          <a:bodyPr wrap="square" rtlCol="0">
            <a:spAutoFit/>
          </a:bodyPr>
          <a:lstStyle/>
          <a:p>
            <a:pPr marL="285750" indent="-285750">
              <a:buFont typeface="Arial" panose="020B0604020202020204" pitchFamily="34" charset="0"/>
              <a:buChar char="•"/>
            </a:pPr>
            <a:r>
              <a:rPr lang="en-GB" dirty="0" smtClean="0"/>
              <a:t>Pictures/symbols</a:t>
            </a:r>
          </a:p>
          <a:p>
            <a:pPr marL="285750" indent="-285750">
              <a:buFont typeface="Arial" panose="020B0604020202020204" pitchFamily="34" charset="0"/>
              <a:buChar char="•"/>
            </a:pPr>
            <a:r>
              <a:rPr lang="en-GB" dirty="0" smtClean="0"/>
              <a:t>Task board/checklist</a:t>
            </a:r>
          </a:p>
          <a:p>
            <a:pPr marL="285750" indent="-285750">
              <a:buFont typeface="Arial" panose="020B0604020202020204" pitchFamily="34" charset="0"/>
              <a:buChar char="•"/>
            </a:pPr>
            <a:r>
              <a:rPr lang="en-GB" dirty="0" smtClean="0"/>
              <a:t>Highlighters</a:t>
            </a:r>
          </a:p>
          <a:p>
            <a:pPr marL="285750" indent="-285750">
              <a:buFont typeface="Arial" panose="020B0604020202020204" pitchFamily="34" charset="0"/>
              <a:buChar char="•"/>
            </a:pPr>
            <a:r>
              <a:rPr lang="en-GB" dirty="0" smtClean="0"/>
              <a:t>Whiteboard, pens</a:t>
            </a:r>
          </a:p>
          <a:p>
            <a:pPr marL="285750" indent="-285750">
              <a:buFont typeface="Arial" panose="020B0604020202020204" pitchFamily="34" charset="0"/>
              <a:buChar char="•"/>
            </a:pPr>
            <a:r>
              <a:rPr lang="en-GB" dirty="0" smtClean="0"/>
              <a:t>Coloured overlays</a:t>
            </a:r>
          </a:p>
          <a:p>
            <a:pPr marL="285750" indent="-285750">
              <a:buFont typeface="Arial" panose="020B0604020202020204" pitchFamily="34" charset="0"/>
              <a:buChar char="•"/>
            </a:pPr>
            <a:r>
              <a:rPr lang="en-GB" dirty="0" smtClean="0"/>
              <a:t>100 squares</a:t>
            </a:r>
          </a:p>
          <a:p>
            <a:pPr marL="285750" indent="-285750">
              <a:buFont typeface="Arial" panose="020B0604020202020204" pitchFamily="34" charset="0"/>
              <a:buChar char="•"/>
            </a:pPr>
            <a:r>
              <a:rPr lang="en-GB" dirty="0" smtClean="0"/>
              <a:t>Number-lines</a:t>
            </a:r>
          </a:p>
          <a:p>
            <a:pPr marL="285750" indent="-285750">
              <a:buFont typeface="Arial" panose="020B0604020202020204" pitchFamily="34" charset="0"/>
              <a:buChar char="•"/>
            </a:pPr>
            <a:endParaRPr lang="en-GB" dirty="0"/>
          </a:p>
        </p:txBody>
      </p:sp>
      <p:pic>
        <p:nvPicPr>
          <p:cNvPr id="1026" name="Picture 2" descr="Image result for mindma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15848" y="4953654"/>
            <a:ext cx="1585508" cy="1189131"/>
          </a:xfrm>
          <a:prstGeom prst="rect">
            <a:avLst/>
          </a:prstGeom>
          <a:ln>
            <a:noFill/>
          </a:ln>
          <a:effectLst>
            <a:outerShdw blurRad="190500" algn="tl" rotWithShape="0">
              <a:srgbClr val="000000">
                <a:alpha val="70000"/>
              </a:srgbClr>
            </a:outerShdw>
          </a:effectLst>
          <a:extLst/>
        </p:spPr>
      </p:pic>
      <p:pic>
        <p:nvPicPr>
          <p:cNvPr id="1028" name="Picture 4" descr="Image result for word bank ks1"/>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02644" y="2767984"/>
            <a:ext cx="2061790" cy="1456998"/>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528" y="4907666"/>
            <a:ext cx="2225021" cy="1572348"/>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32" name="Picture 8" descr="Image result for checklist Ks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260977" y="4255023"/>
            <a:ext cx="1464716" cy="2051422"/>
          </a:xfrm>
          <a:prstGeom prst="rect">
            <a:avLst/>
          </a:prstGeom>
          <a:ln>
            <a:noFill/>
          </a:ln>
          <a:effectLst>
            <a:outerShdw blurRad="190500" algn="tl" rotWithShape="0">
              <a:srgbClr val="000000">
                <a:alpha val="70000"/>
              </a:srgbClr>
            </a:outerShdw>
          </a:effectLst>
          <a:extLst/>
        </p:spPr>
      </p:pic>
      <p:pic>
        <p:nvPicPr>
          <p:cNvPr id="1034" name="Picture 10" descr="Image result for story map ks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46191" y="4684389"/>
            <a:ext cx="1956453" cy="1441774"/>
          </a:xfrm>
          <a:prstGeom prst="rect">
            <a:avLst/>
          </a:prstGeom>
          <a:ln>
            <a:noFill/>
          </a:ln>
          <a:effectLst>
            <a:outerShdw blurRad="190500" algn="tl" rotWithShape="0">
              <a:srgbClr val="000000">
                <a:alpha val="70000"/>
              </a:srgbClr>
            </a:outerShdw>
          </a:effectLst>
          <a:extLst/>
        </p:spPr>
      </p:pic>
      <p:pic>
        <p:nvPicPr>
          <p:cNvPr id="1035"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16765" y="3356810"/>
            <a:ext cx="2304905" cy="115245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9" name="Picture 1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6037" y="3130017"/>
            <a:ext cx="2089761" cy="1446115"/>
          </a:xfrm>
          <a:prstGeom prst="rect">
            <a:avLst/>
          </a:prstGeom>
          <a:ln>
            <a:noFill/>
          </a:ln>
          <a:effectLst>
            <a:outerShdw blurRad="190500" algn="tl" rotWithShape="0">
              <a:srgbClr val="000000">
                <a:alpha val="70000"/>
              </a:srgbClr>
            </a:outerShdw>
          </a:effectLst>
          <a:extLst/>
        </p:spPr>
      </p:pic>
      <p:pic>
        <p:nvPicPr>
          <p:cNvPr id="1041" name="Picture 17" descr="Related image"/>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29349" y="1152218"/>
            <a:ext cx="2735083" cy="16692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Image result for letter reversal bed"/>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320144" y="3335341"/>
            <a:ext cx="1403333" cy="9361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51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58288" cy="981075"/>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921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9221" name="TextBox 6"/>
          <p:cNvSpPr txBox="1">
            <a:spLocks noChangeArrowheads="1"/>
          </p:cNvSpPr>
          <p:nvPr/>
        </p:nvSpPr>
        <p:spPr bwMode="auto">
          <a:xfrm>
            <a:off x="39687" y="158751"/>
            <a:ext cx="7412037"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3700" b="1" dirty="0" smtClean="0">
                <a:solidFill>
                  <a:srgbClr val="000000"/>
                </a:solidFill>
                <a:latin typeface="Calibri" charset="0"/>
              </a:rPr>
              <a:t>Auditory resources/strategies:</a:t>
            </a:r>
            <a:endParaRPr lang="en-GB" altLang="en-US" sz="3700" b="1" dirty="0">
              <a:solidFill>
                <a:srgbClr val="000000"/>
              </a:solidFill>
              <a:latin typeface="Calibri" charset="0"/>
            </a:endParaRPr>
          </a:p>
        </p:txBody>
      </p:sp>
      <p:sp>
        <p:nvSpPr>
          <p:cNvPr id="9223" name="Text Box 4"/>
          <p:cNvSpPr txBox="1">
            <a:spLocks noChangeArrowheads="1"/>
          </p:cNvSpPr>
          <p:nvPr/>
        </p:nvSpPr>
        <p:spPr bwMode="auto">
          <a:xfrm>
            <a:off x="338586" y="1308096"/>
            <a:ext cx="418807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Talk4Writing</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Paired talk: ‘Think, pair, share’</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Stepped instructions</a:t>
            </a:r>
            <a:endParaRPr lang="en-GB" altLang="en-US" sz="2000" dirty="0">
              <a:latin typeface="Calibri" charset="0"/>
            </a:endParaRP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Use </a:t>
            </a:r>
            <a:r>
              <a:rPr lang="en-GB" altLang="en-US" sz="2000" dirty="0">
                <a:latin typeface="Calibri" charset="0"/>
              </a:rPr>
              <a:t>of rhythm</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Repetition</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Audio books</a:t>
            </a:r>
            <a:endParaRPr lang="en-GB" altLang="en-US" sz="2000" dirty="0">
              <a:latin typeface="Calibri" charset="0"/>
            </a:endParaRPr>
          </a:p>
        </p:txBody>
      </p:sp>
      <p:pic>
        <p:nvPicPr>
          <p:cNvPr id="2050" name="Picture 2" descr="Image result for talk 4 writ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586" y="3550104"/>
            <a:ext cx="4144961" cy="1080120"/>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4"/>
          <p:cNvSpPr txBox="1">
            <a:spLocks noChangeArrowheads="1"/>
          </p:cNvSpPr>
          <p:nvPr/>
        </p:nvSpPr>
        <p:spPr bwMode="auto">
          <a:xfrm>
            <a:off x="4561497" y="1021894"/>
            <a:ext cx="418807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marL="342900" indent="-342900" eaLnBrk="1" hangingPunct="1">
              <a:spcBef>
                <a:spcPts val="0"/>
              </a:spcBef>
              <a:buSzPct val="100000"/>
              <a:buFont typeface="Calibri" panose="020F0502020204030204" pitchFamily="34" charset="0"/>
              <a:buChar char="•"/>
            </a:pPr>
            <a:endParaRPr lang="en-GB" altLang="en-US" sz="2000" dirty="0" smtClean="0">
              <a:latin typeface="Calibri" charset="0"/>
            </a:endParaRP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Technologies</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‘Text to speech’</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Talking tins</a:t>
            </a:r>
            <a:endParaRPr lang="en-GB" altLang="en-US" sz="2000" dirty="0">
              <a:latin typeface="Calibri" charset="0"/>
            </a:endParaRP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‘Clicker docs’</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Role play</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Hot seating</a:t>
            </a:r>
            <a:endParaRPr lang="en-GB" altLang="en-US" sz="2000" dirty="0">
              <a:latin typeface="Calibri" charset="0"/>
            </a:endParaRPr>
          </a:p>
        </p:txBody>
      </p:sp>
      <p:pic>
        <p:nvPicPr>
          <p:cNvPr id="2052" name="Picture 4" descr="Image result for pair share"/>
          <p:cNvPicPr>
            <a:picLocks noChangeAspect="1" noChangeArrowheads="1"/>
          </p:cNvPicPr>
          <p:nvPr/>
        </p:nvPicPr>
        <p:blipFill>
          <a:blip r:embed="rId7">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7050428" y="1594227"/>
            <a:ext cx="2093571" cy="295406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hotseati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54578" y="4826712"/>
            <a:ext cx="2078100" cy="161704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clicker doc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5961" y="4755431"/>
            <a:ext cx="2517101" cy="134147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talking tins"/>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80128" y="4826712"/>
            <a:ext cx="1114665" cy="152151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Image result for child with headphones"/>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9770" y="3472936"/>
            <a:ext cx="1737003" cy="247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33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8763" cy="99536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0243"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34937"/>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0245" name="TextBox 6"/>
          <p:cNvSpPr txBox="1">
            <a:spLocks noChangeArrowheads="1"/>
          </p:cNvSpPr>
          <p:nvPr/>
        </p:nvSpPr>
        <p:spPr bwMode="auto">
          <a:xfrm>
            <a:off x="83606" y="174515"/>
            <a:ext cx="65766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buFont typeface="Arial" charset="0"/>
              <a:buNone/>
            </a:pPr>
            <a:r>
              <a:rPr lang="en-GB" altLang="en-US" sz="3600" b="1" dirty="0" smtClean="0">
                <a:latin typeface="Calibri" panose="020F0502020204030204" pitchFamily="34" charset="0"/>
              </a:rPr>
              <a:t>Kinaesthetic resources/strategies</a:t>
            </a:r>
            <a:endParaRPr lang="en-GB" altLang="en-US" sz="3600" b="1" dirty="0">
              <a:latin typeface="Calibri" panose="020F0502020204030204" pitchFamily="34" charset="0"/>
            </a:endParaRPr>
          </a:p>
        </p:txBody>
      </p:sp>
      <p:sp>
        <p:nvSpPr>
          <p:cNvPr id="9" name="Text Box 4"/>
          <p:cNvSpPr txBox="1">
            <a:spLocks noChangeArrowheads="1"/>
          </p:cNvSpPr>
          <p:nvPr/>
        </p:nvSpPr>
        <p:spPr bwMode="auto">
          <a:xfrm>
            <a:off x="483887" y="1136057"/>
            <a:ext cx="431389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Talk4Writing</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Jolly Phonics/Jolly Grammar -actions</a:t>
            </a:r>
            <a:endParaRPr lang="en-GB" altLang="en-US" sz="2000" dirty="0">
              <a:latin typeface="Calibri" charset="0"/>
            </a:endParaRP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Hands-on activities</a:t>
            </a:r>
          </a:p>
          <a:p>
            <a:pPr marL="342900" indent="-342900" eaLnBrk="1" hangingPunct="1">
              <a:spcBef>
                <a:spcPts val="0"/>
              </a:spcBef>
              <a:buSzPct val="100000"/>
              <a:buFont typeface="Calibri" panose="020F0502020204030204" pitchFamily="34" charset="0"/>
              <a:buChar char="•"/>
            </a:pPr>
            <a:r>
              <a:rPr lang="en-GB" altLang="en-US" sz="2000" dirty="0" smtClean="0">
                <a:latin typeface="Calibri" charset="0"/>
              </a:rPr>
              <a:t>Cursive script</a:t>
            </a:r>
          </a:p>
          <a:p>
            <a:pPr marL="342900" indent="-342900" eaLnBrk="1" hangingPunct="1">
              <a:spcBef>
                <a:spcPts val="0"/>
              </a:spcBef>
              <a:buSzPct val="100000"/>
              <a:buFont typeface="Calibri" panose="020F0502020204030204" pitchFamily="34" charset="0"/>
              <a:buChar char="•"/>
            </a:pPr>
            <a:r>
              <a:rPr lang="en-GB" altLang="en-US" sz="2000" dirty="0">
                <a:latin typeface="Calibri" charset="0"/>
              </a:rPr>
              <a:t>Physical </a:t>
            </a:r>
            <a:r>
              <a:rPr lang="en-GB" altLang="en-US" sz="2000" dirty="0" smtClean="0">
                <a:latin typeface="Calibri" charset="0"/>
              </a:rPr>
              <a:t>resources such as…</a:t>
            </a:r>
          </a:p>
          <a:p>
            <a:pPr eaLnBrk="1" hangingPunct="1">
              <a:spcBef>
                <a:spcPts val="0"/>
              </a:spcBef>
              <a:buSzPct val="100000"/>
              <a:buNone/>
            </a:pPr>
            <a:r>
              <a:rPr lang="en-GB" altLang="en-US" sz="2000" dirty="0" smtClean="0">
                <a:latin typeface="Calibri" charset="0"/>
              </a:rPr>
              <a:t>	Alphabet rainbow</a:t>
            </a:r>
          </a:p>
          <a:p>
            <a:pPr eaLnBrk="1" hangingPunct="1">
              <a:spcBef>
                <a:spcPts val="0"/>
              </a:spcBef>
              <a:buSzPct val="100000"/>
              <a:buNone/>
            </a:pPr>
            <a:r>
              <a:rPr lang="en-GB" altLang="en-US" sz="2000" dirty="0" smtClean="0">
                <a:latin typeface="Calibri" charset="0"/>
              </a:rPr>
              <a:t>	Sandpaper letters</a:t>
            </a:r>
          </a:p>
          <a:p>
            <a:pPr marL="342900" indent="-342900" eaLnBrk="1" hangingPunct="1">
              <a:spcBef>
                <a:spcPts val="0"/>
              </a:spcBef>
              <a:buSzPct val="100000"/>
              <a:buFont typeface="Calibri" panose="020F0502020204030204" pitchFamily="34" charset="0"/>
              <a:buChar char="•"/>
            </a:pPr>
            <a:endParaRPr lang="en-GB" altLang="en-US" sz="2000" dirty="0">
              <a:latin typeface="Calibri" charset="0"/>
            </a:endParaRPr>
          </a:p>
        </p:txBody>
      </p:sp>
      <p:pic>
        <p:nvPicPr>
          <p:cNvPr id="11" name="Picture 2" descr="Image result for talk 4 writ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7223" y="3443020"/>
            <a:ext cx="4144961" cy="108012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Image result for kinaesthetic resourc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560" y="4755048"/>
            <a:ext cx="4687669" cy="1453177"/>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http://www.jollyeducation.com.au/resources/jollygrammar.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55910" y="5577793"/>
            <a:ext cx="2009580" cy="86310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83" name="Picture 11" descr="http://www.jollyeducation.com.au/resources/Picture2.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55911" y="4536286"/>
            <a:ext cx="2009579" cy="8669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85" name="Picture 13" descr="Image result for hands on activities"/>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57564" y="1224392"/>
            <a:ext cx="2878819" cy="172729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magnetic rainbow arc"/>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6785" y="2676570"/>
            <a:ext cx="2004162" cy="200416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sandpaper letters"/>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08304" y="3180713"/>
            <a:ext cx="1154144" cy="1042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6672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981075"/>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945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9461" name="TextBox 6"/>
          <p:cNvSpPr txBox="1">
            <a:spLocks noChangeArrowheads="1"/>
          </p:cNvSpPr>
          <p:nvPr/>
        </p:nvSpPr>
        <p:spPr bwMode="auto">
          <a:xfrm>
            <a:off x="39688" y="207277"/>
            <a:ext cx="60928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3600" b="1" dirty="0" smtClean="0">
                <a:solidFill>
                  <a:srgbClr val="000000"/>
                </a:solidFill>
                <a:latin typeface="Calibri" charset="0"/>
              </a:rPr>
              <a:t>Specific interventions:</a:t>
            </a:r>
            <a:endParaRPr lang="en-GB" altLang="en-US" sz="3600" b="1" dirty="0">
              <a:latin typeface="Calibri" charset="0"/>
            </a:endParaRPr>
          </a:p>
        </p:txBody>
      </p:sp>
      <p:pic>
        <p:nvPicPr>
          <p:cNvPr id="19463" name="Picture 4" descr="spelling-bee[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056" y="3178977"/>
            <a:ext cx="1572501" cy="115212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CCCCCC">
                      <a:alpha val="74998"/>
                    </a:srgbClr>
                  </a:outerShdw>
                </a:effectLst>
              </a14:hiddenEffects>
            </a:ext>
          </a:extLst>
        </p:spPr>
      </p:pic>
      <p:pic>
        <p:nvPicPr>
          <p:cNvPr id="8"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16738" y="1043073"/>
            <a:ext cx="1484151" cy="3682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7" name="Content Placeholder 2"/>
          <p:cNvSpPr>
            <a:spLocks noGrp="1"/>
          </p:cNvSpPr>
          <p:nvPr>
            <p:ph idx="1"/>
          </p:nvPr>
        </p:nvSpPr>
        <p:spPr>
          <a:xfrm>
            <a:off x="457200" y="1126682"/>
            <a:ext cx="8229600" cy="4525963"/>
          </a:xfrm>
        </p:spPr>
        <p:txBody>
          <a:bodyPr/>
          <a:lstStyle/>
          <a:p>
            <a:pPr marL="0" indent="0">
              <a:buNone/>
            </a:pPr>
            <a:r>
              <a:rPr lang="en-GB" sz="2400" b="1" dirty="0" smtClean="0">
                <a:latin typeface="Calibri" panose="020F0502020204030204" pitchFamily="34" charset="0"/>
              </a:rPr>
              <a:t>Reading:</a:t>
            </a:r>
          </a:p>
          <a:p>
            <a:pPr marL="358775" defTabSz="185738">
              <a:spcBef>
                <a:spcPts val="0"/>
              </a:spcBef>
              <a:buSzPct val="100000"/>
              <a:tabLst>
                <a:tab pos="542925" algn="l"/>
              </a:tabLst>
              <a:defRPr/>
            </a:pPr>
            <a:r>
              <a:rPr lang="en-GB" altLang="en-US" sz="2400" dirty="0" smtClean="0">
                <a:latin typeface="Calibri" panose="020F0502020204030204" pitchFamily="34" charset="0"/>
                <a:cs typeface="Calibri" panose="020F0502020204030204" pitchFamily="34" charset="0"/>
              </a:rPr>
              <a:t>‘Paired reading’ (1:1)</a:t>
            </a:r>
            <a:endParaRPr lang="en-GB" altLang="en-US" sz="2400" dirty="0">
              <a:latin typeface="Calibri" panose="020F0502020204030204" pitchFamily="34" charset="0"/>
              <a:cs typeface="Calibri" panose="020F0502020204030204" pitchFamily="34" charset="0"/>
            </a:endParaRPr>
          </a:p>
          <a:p>
            <a:pPr marL="358775" defTabSz="185738">
              <a:spcBef>
                <a:spcPts val="0"/>
              </a:spcBef>
              <a:buSzPct val="100000"/>
              <a:tabLst>
                <a:tab pos="542925" algn="l"/>
              </a:tabLst>
              <a:defRPr/>
            </a:pPr>
            <a:r>
              <a:rPr lang="en-GB" altLang="en-US" sz="2400" dirty="0" smtClean="0">
                <a:latin typeface="Calibri" panose="020F0502020204030204" pitchFamily="34" charset="0"/>
                <a:cs typeface="Calibri" panose="020F0502020204030204" pitchFamily="34" charset="0"/>
              </a:rPr>
              <a:t>‘Reciprocal reading’</a:t>
            </a:r>
            <a:endParaRPr lang="en-GB" altLang="en-US" sz="2400" dirty="0">
              <a:latin typeface="Calibri" panose="020F0502020204030204" pitchFamily="34" charset="0"/>
              <a:cs typeface="Calibri" panose="020F0502020204030204" pitchFamily="34" charset="0"/>
            </a:endParaRPr>
          </a:p>
          <a:p>
            <a:pPr marL="358775" defTabSz="185738">
              <a:spcBef>
                <a:spcPts val="0"/>
              </a:spcBef>
              <a:buSzPct val="100000"/>
              <a:tabLst>
                <a:tab pos="542925" algn="l"/>
              </a:tabLst>
              <a:defRPr/>
            </a:pPr>
            <a:r>
              <a:rPr lang="en-GB" altLang="en-US" sz="2400" dirty="0">
                <a:latin typeface="Calibri" panose="020F0502020204030204" pitchFamily="34" charset="0"/>
                <a:cs typeface="Calibri" panose="020F0502020204030204" pitchFamily="34" charset="0"/>
              </a:rPr>
              <a:t>Coloured reading </a:t>
            </a:r>
            <a:r>
              <a:rPr lang="en-GB" altLang="en-US" sz="2400" dirty="0" smtClean="0">
                <a:latin typeface="Calibri" panose="020F0502020204030204" pitchFamily="34" charset="0"/>
                <a:cs typeface="Calibri" panose="020F0502020204030204" pitchFamily="34" charset="0"/>
              </a:rPr>
              <a:t>rulers/paper/overlays</a:t>
            </a:r>
            <a:endParaRPr lang="en-GB" altLang="en-US" sz="2400" dirty="0">
              <a:latin typeface="Calibri" panose="020F0502020204030204" pitchFamily="34" charset="0"/>
              <a:cs typeface="Calibri" panose="020F0502020204030204" pitchFamily="34" charset="0"/>
            </a:endParaRPr>
          </a:p>
          <a:p>
            <a:pPr marL="358775" defTabSz="185738">
              <a:spcBef>
                <a:spcPts val="0"/>
              </a:spcBef>
              <a:buSzPct val="100000"/>
              <a:tabLst>
                <a:tab pos="542925" algn="l"/>
              </a:tabLst>
              <a:defRPr/>
            </a:pPr>
            <a:r>
              <a:rPr lang="en-GB" altLang="en-US" sz="2400" dirty="0">
                <a:latin typeface="Calibri" panose="020F0502020204030204" pitchFamily="34" charset="0"/>
                <a:cs typeface="Calibri" panose="020F0502020204030204" pitchFamily="34" charset="0"/>
              </a:rPr>
              <a:t>Learning to use </a:t>
            </a:r>
            <a:r>
              <a:rPr lang="en-GB" altLang="en-US" sz="2400" dirty="0" smtClean="0">
                <a:latin typeface="Calibri" panose="020F0502020204030204" pitchFamily="34" charset="0"/>
                <a:cs typeface="Calibri" panose="020F0502020204030204" pitchFamily="34" charset="0"/>
              </a:rPr>
              <a:t>‘Text </a:t>
            </a:r>
            <a:r>
              <a:rPr lang="en-GB" altLang="en-US" sz="2400" dirty="0">
                <a:latin typeface="Calibri" panose="020F0502020204030204" pitchFamily="34" charset="0"/>
                <a:cs typeface="Calibri" panose="020F0502020204030204" pitchFamily="34" charset="0"/>
              </a:rPr>
              <a:t>2 </a:t>
            </a:r>
            <a:r>
              <a:rPr lang="en-GB" altLang="en-US" sz="2400" dirty="0" smtClean="0">
                <a:latin typeface="Calibri" panose="020F0502020204030204" pitchFamily="34" charset="0"/>
                <a:cs typeface="Calibri" panose="020F0502020204030204" pitchFamily="34" charset="0"/>
              </a:rPr>
              <a:t>Speech’</a:t>
            </a:r>
            <a:r>
              <a:rPr lang="en-GB" altLang="en-US" sz="2400" dirty="0">
                <a:latin typeface="Calibri" panose="020F0502020204030204" pitchFamily="34" charset="0"/>
                <a:cs typeface="Calibri" panose="020F0502020204030204" pitchFamily="34" charset="0"/>
              </a:rPr>
              <a:t>	</a:t>
            </a:r>
            <a:endParaRPr lang="en-GB" altLang="en-US" sz="2400" dirty="0" smtClean="0">
              <a:latin typeface="Calibri" panose="020F0502020204030204" pitchFamily="34" charset="0"/>
              <a:cs typeface="Calibri" panose="020F0502020204030204" pitchFamily="34" charset="0"/>
            </a:endParaRPr>
          </a:p>
          <a:p>
            <a:pPr marL="358775" defTabSz="185738">
              <a:spcBef>
                <a:spcPts val="0"/>
              </a:spcBef>
              <a:buSzPct val="100000"/>
              <a:tabLst>
                <a:tab pos="542925" algn="l"/>
              </a:tabLst>
              <a:defRPr/>
            </a:pPr>
            <a:r>
              <a:rPr lang="en-GB" altLang="en-US" sz="2400" dirty="0" smtClean="0">
                <a:latin typeface="Calibri" panose="020F0502020204030204" pitchFamily="34" charset="0"/>
                <a:cs typeface="Calibri" panose="020F0502020204030204" pitchFamily="34" charset="0"/>
              </a:rPr>
              <a:t>‘Precision Teaching’</a:t>
            </a:r>
          </a:p>
          <a:p>
            <a:pPr marL="15875" indent="0" defTabSz="185738">
              <a:spcBef>
                <a:spcPts val="0"/>
              </a:spcBef>
              <a:buSzPct val="100000"/>
              <a:buNone/>
              <a:tabLst>
                <a:tab pos="542925" algn="l"/>
              </a:tabLst>
              <a:defRPr/>
            </a:pPr>
            <a:r>
              <a:rPr lang="en-GB" altLang="en-US" sz="2400" b="1" dirty="0" smtClean="0">
                <a:latin typeface="Calibri" panose="020F0502020204030204" pitchFamily="34" charset="0"/>
                <a:cs typeface="Calibri" panose="020F0502020204030204" pitchFamily="34" charset="0"/>
              </a:rPr>
              <a:t>Writing:</a:t>
            </a:r>
          </a:p>
          <a:p>
            <a:pPr marL="358775" defTabSz="185738">
              <a:spcBef>
                <a:spcPts val="0"/>
              </a:spcBef>
              <a:buSzPct val="100000"/>
              <a:tabLst>
                <a:tab pos="542925" algn="l"/>
              </a:tabLst>
              <a:defRPr/>
            </a:pPr>
            <a:r>
              <a:rPr lang="en-GB" altLang="en-US" sz="2400" dirty="0" smtClean="0">
                <a:latin typeface="Calibri" panose="020F0502020204030204" pitchFamily="34" charset="0"/>
                <a:cs typeface="Calibri" panose="020F0502020204030204" pitchFamily="34" charset="0"/>
              </a:rPr>
              <a:t>Touch typing</a:t>
            </a:r>
          </a:p>
          <a:p>
            <a:pPr marL="358775" defTabSz="185738">
              <a:spcBef>
                <a:spcPts val="0"/>
              </a:spcBef>
              <a:buSzPct val="100000"/>
              <a:tabLst>
                <a:tab pos="542925" algn="l"/>
              </a:tabLst>
              <a:defRPr/>
            </a:pPr>
            <a:r>
              <a:rPr lang="en-GB" altLang="en-US" sz="2400" dirty="0" smtClean="0">
                <a:latin typeface="Calibri" panose="020F0502020204030204" pitchFamily="34" charset="0"/>
                <a:cs typeface="Calibri" panose="020F0502020204030204" pitchFamily="34" charset="0"/>
              </a:rPr>
              <a:t>Learning to use ‘Speech 2 Text’</a:t>
            </a:r>
            <a:endParaRPr lang="en-GB" altLang="en-US" sz="2400" dirty="0">
              <a:latin typeface="Calibri" panose="020F0502020204030204" pitchFamily="34" charset="0"/>
              <a:cs typeface="Calibri" panose="020F0502020204030204" pitchFamily="34" charset="0"/>
            </a:endParaRPr>
          </a:p>
          <a:p>
            <a:pPr marL="0" indent="0">
              <a:spcBef>
                <a:spcPts val="0"/>
              </a:spcBef>
              <a:buNone/>
            </a:pPr>
            <a:r>
              <a:rPr lang="en-GB" sz="2400" b="1" dirty="0" smtClean="0">
                <a:latin typeface="Calibri" panose="020F0502020204030204" pitchFamily="34" charset="0"/>
              </a:rPr>
              <a:t>Spelling:</a:t>
            </a:r>
          </a:p>
          <a:p>
            <a:pPr>
              <a:spcBef>
                <a:spcPts val="0"/>
              </a:spcBef>
            </a:pPr>
            <a:r>
              <a:rPr lang="en-GB" sz="2400" dirty="0" smtClean="0">
                <a:latin typeface="Calibri" panose="020F0502020204030204" pitchFamily="34" charset="0"/>
              </a:rPr>
              <a:t>‘</a:t>
            </a:r>
            <a:r>
              <a:rPr lang="en-GB" sz="2400" dirty="0" err="1" smtClean="0">
                <a:latin typeface="Calibri" panose="020F0502020204030204" pitchFamily="34" charset="0"/>
              </a:rPr>
              <a:t>Wordshark</a:t>
            </a:r>
            <a:r>
              <a:rPr lang="en-GB" sz="2400" dirty="0" smtClean="0">
                <a:latin typeface="Calibri" panose="020F0502020204030204" pitchFamily="34" charset="0"/>
              </a:rPr>
              <a:t>’, ‘</a:t>
            </a:r>
            <a:r>
              <a:rPr lang="en-GB" sz="2400" dirty="0" err="1" smtClean="0">
                <a:latin typeface="Calibri" panose="020F0502020204030204" pitchFamily="34" charset="0"/>
              </a:rPr>
              <a:t>Squeebles</a:t>
            </a:r>
            <a:r>
              <a:rPr lang="en-GB" sz="2400" dirty="0" smtClean="0">
                <a:latin typeface="Calibri" panose="020F0502020204030204" pitchFamily="34" charset="0"/>
              </a:rPr>
              <a:t>’, cued spelling, mnemonics, word frames, ‘Style Tiles’, ‘Look, Say, Cover, Write, Check’, ‘Precision Teaching’, ‘Five Minute Box’,  ‘</a:t>
            </a:r>
            <a:r>
              <a:rPr lang="en-GB" sz="2400" dirty="0" err="1" smtClean="0">
                <a:latin typeface="Calibri" panose="020F0502020204030204" pitchFamily="34" charset="0"/>
              </a:rPr>
              <a:t>Accelerread</a:t>
            </a:r>
            <a:r>
              <a:rPr lang="en-GB" sz="2400" dirty="0" smtClean="0">
                <a:latin typeface="Calibri" panose="020F0502020204030204" pitchFamily="34" charset="0"/>
              </a:rPr>
              <a:t>, </a:t>
            </a:r>
            <a:r>
              <a:rPr lang="en-GB" sz="2400" dirty="0" err="1" smtClean="0">
                <a:latin typeface="Calibri" panose="020F0502020204030204" pitchFamily="34" charset="0"/>
              </a:rPr>
              <a:t>Accelerwrite</a:t>
            </a:r>
            <a:r>
              <a:rPr lang="en-GB" sz="2400" dirty="0" smtClean="0">
                <a:latin typeface="Calibri" panose="020F0502020204030204" pitchFamily="34" charset="0"/>
              </a:rPr>
              <a:t>’.</a:t>
            </a:r>
          </a:p>
        </p:txBody>
      </p:sp>
    </p:spTree>
    <p:extLst>
      <p:ext uri="{BB962C8B-B14F-4D97-AF65-F5344CB8AC3E}">
        <p14:creationId xmlns:p14="http://schemas.microsoft.com/office/powerpoint/2010/main" val="8210847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981075"/>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21507"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1509"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Self Esteem</a:t>
            </a:r>
            <a:endParaRPr lang="en-GB" altLang="en-US" sz="4000">
              <a:latin typeface="Calibri" charset="0"/>
            </a:endParaRPr>
          </a:p>
        </p:txBody>
      </p:sp>
      <p:sp>
        <p:nvSpPr>
          <p:cNvPr id="20" name="Rectangle 3"/>
          <p:cNvSpPr txBox="1">
            <a:spLocks noChangeArrowheads="1"/>
          </p:cNvSpPr>
          <p:nvPr/>
        </p:nvSpPr>
        <p:spPr bwMode="auto">
          <a:xfrm>
            <a:off x="304800" y="1668158"/>
            <a:ext cx="475297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SzPct val="100000"/>
              <a:defRPr/>
            </a:pPr>
            <a:r>
              <a:rPr lang="en-GB" altLang="en-US" sz="2800" dirty="0" smtClean="0">
                <a:latin typeface="Calibri" panose="020F0502020204030204" pitchFamily="34" charset="0"/>
                <a:cs typeface="Calibri" panose="020F0502020204030204" pitchFamily="34" charset="0"/>
              </a:rPr>
              <a:t>Equip them with strategies to support independent learning</a:t>
            </a:r>
          </a:p>
          <a:p>
            <a:pPr>
              <a:buSzPct val="100000"/>
              <a:defRPr/>
            </a:pPr>
            <a:r>
              <a:rPr lang="en-GB" altLang="en-US" sz="2800" dirty="0" smtClean="0">
                <a:latin typeface="Calibri" panose="020F0502020204030204" pitchFamily="34" charset="0"/>
                <a:cs typeface="Calibri" panose="020F0502020204030204" pitchFamily="34" charset="0"/>
              </a:rPr>
              <a:t>Recognise their strengths </a:t>
            </a:r>
            <a:endParaRPr lang="en-GB" altLang="en-US" sz="2800" dirty="0">
              <a:latin typeface="Calibri" panose="020F0502020204030204" pitchFamily="34" charset="0"/>
              <a:cs typeface="Calibri" panose="020F0502020204030204" pitchFamily="34" charset="0"/>
            </a:endParaRPr>
          </a:p>
          <a:p>
            <a:pPr>
              <a:buSzPct val="100000"/>
              <a:defRPr/>
            </a:pPr>
            <a:r>
              <a:rPr lang="en-GB" altLang="en-US" sz="2800" dirty="0" smtClean="0">
                <a:latin typeface="Calibri" panose="020F0502020204030204" pitchFamily="34" charset="0"/>
                <a:cs typeface="Calibri" panose="020F0502020204030204" pitchFamily="34" charset="0"/>
              </a:rPr>
              <a:t>Create opportunities to demonstrate their strengths</a:t>
            </a:r>
            <a:endParaRPr lang="en-GB" altLang="en-US" sz="2800" dirty="0">
              <a:latin typeface="Calibri" panose="020F0502020204030204" pitchFamily="34" charset="0"/>
              <a:cs typeface="Calibri" panose="020F0502020204030204" pitchFamily="34" charset="0"/>
            </a:endParaRPr>
          </a:p>
          <a:p>
            <a:pPr>
              <a:buSzPct val="100000"/>
              <a:defRPr/>
            </a:pPr>
            <a:r>
              <a:rPr lang="en-GB" altLang="en-US" sz="2800" dirty="0" smtClean="0">
                <a:latin typeface="Calibri" panose="020F0502020204030204" pitchFamily="34" charset="0"/>
                <a:cs typeface="Calibri" panose="020F0502020204030204" pitchFamily="34" charset="0"/>
              </a:rPr>
              <a:t>Use their interests and strengths to engage them in learning</a:t>
            </a:r>
            <a:endParaRPr lang="en-GB" altLang="en-US" sz="2800" dirty="0">
              <a:latin typeface="Calibri" panose="020F0502020204030204" pitchFamily="34" charset="0"/>
              <a:cs typeface="Calibri" panose="020F0502020204030204" pitchFamily="34" charset="0"/>
            </a:endParaRPr>
          </a:p>
          <a:p>
            <a:pPr>
              <a:buFont typeface="Wingdings" panose="05000000000000000000" pitchFamily="2" charset="2"/>
              <a:buChar char="q"/>
              <a:defRPr/>
            </a:pPr>
            <a:endParaRPr lang="en-GB" altLang="en-US" b="1" i="1" dirty="0">
              <a:latin typeface="Comic Sans MS" pitchFamily="66" charset="0"/>
            </a:endParaRPr>
          </a:p>
        </p:txBody>
      </p:sp>
      <p:pic>
        <p:nvPicPr>
          <p:cNvPr id="1026" name="Picture 2" descr="Image result for good self esteem"/>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70437" y="1014040"/>
            <a:ext cx="5797650" cy="579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621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647672" y="1375627"/>
            <a:ext cx="5257800" cy="5180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defRPr/>
            </a:pPr>
            <a:r>
              <a:rPr lang="en-GB" altLang="en-US" sz="2400" dirty="0" smtClean="0">
                <a:latin typeface="Calibri" panose="020F0502020204030204" pitchFamily="34" charset="0"/>
                <a:cs typeface="Calibri" panose="020F0502020204030204" pitchFamily="34" charset="0"/>
              </a:rPr>
              <a:t>One </a:t>
            </a:r>
            <a:r>
              <a:rPr lang="en-GB" altLang="en-US" sz="2400" dirty="0">
                <a:latin typeface="Calibri" panose="020F0502020204030204" pitchFamily="34" charset="0"/>
                <a:cs typeface="Calibri" panose="020F0502020204030204" pitchFamily="34" charset="0"/>
              </a:rPr>
              <a:t>Page </a:t>
            </a:r>
            <a:r>
              <a:rPr lang="en-GB" altLang="en-US" sz="2400" dirty="0" smtClean="0">
                <a:latin typeface="Calibri" panose="020F0502020204030204" pitchFamily="34" charset="0"/>
                <a:cs typeface="Calibri" panose="020F0502020204030204" pitchFamily="34" charset="0"/>
              </a:rPr>
              <a:t>Profiles</a:t>
            </a:r>
          </a:p>
          <a:p>
            <a:pPr>
              <a:defRPr/>
            </a:pPr>
            <a:r>
              <a:rPr lang="en-GB" altLang="en-US" sz="2400" dirty="0">
                <a:latin typeface="Calibri" panose="020F0502020204030204" pitchFamily="34" charset="0"/>
                <a:cs typeface="Calibri" panose="020F0502020204030204" pitchFamily="34" charset="0"/>
              </a:rPr>
              <a:t>Regular reviews between school staff and </a:t>
            </a:r>
            <a:r>
              <a:rPr lang="en-GB" altLang="en-US" sz="2400" dirty="0" smtClean="0">
                <a:latin typeface="Calibri" panose="020F0502020204030204" pitchFamily="34" charset="0"/>
                <a:cs typeface="Calibri" panose="020F0502020204030204" pitchFamily="34" charset="0"/>
              </a:rPr>
              <a:t>parents</a:t>
            </a:r>
          </a:p>
          <a:p>
            <a:pPr>
              <a:defRPr/>
            </a:pPr>
            <a:r>
              <a:rPr lang="en-GB" altLang="en-US" sz="2400" dirty="0" smtClean="0">
                <a:latin typeface="Calibri" panose="020F0502020204030204" pitchFamily="34" charset="0"/>
                <a:cs typeface="Calibri" panose="020F0502020204030204" pitchFamily="34" charset="0"/>
              </a:rPr>
              <a:t>Pupil Centred Review between change of setting</a:t>
            </a:r>
          </a:p>
          <a:p>
            <a:pPr>
              <a:defRPr/>
            </a:pPr>
            <a:r>
              <a:rPr lang="en-GB" altLang="en-US" sz="2400" dirty="0" smtClean="0">
                <a:latin typeface="Calibri" panose="020F0502020204030204" pitchFamily="34" charset="0"/>
                <a:cs typeface="Calibri" panose="020F0502020204030204" pitchFamily="34" charset="0"/>
              </a:rPr>
              <a:t>Support/advice from outside agencies such as: Pupil, School Support, Educational Psychology</a:t>
            </a:r>
          </a:p>
          <a:p>
            <a:pPr>
              <a:defRPr/>
            </a:pPr>
            <a:endParaRPr lang="en-GB" altLang="en-US" sz="2400" dirty="0" smtClean="0">
              <a:latin typeface="Calibri" panose="020F0502020204030204" pitchFamily="34" charset="0"/>
              <a:cs typeface="Calibri" panose="020F0502020204030204" pitchFamily="34" charset="0"/>
            </a:endParaRPr>
          </a:p>
          <a:p>
            <a:pPr>
              <a:defRPr/>
            </a:pPr>
            <a:endParaRPr lang="en-GB" altLang="en-US" sz="2400" dirty="0">
              <a:latin typeface="Calibri" panose="020F0502020204030204" pitchFamily="34" charset="0"/>
              <a:cs typeface="Calibri" panose="020F0502020204030204" pitchFamily="34" charset="0"/>
            </a:endParaRPr>
          </a:p>
        </p:txBody>
      </p:sp>
      <p:sp>
        <p:nvSpPr>
          <p:cNvPr id="6" name="Rectangle 5"/>
          <p:cNvSpPr/>
          <p:nvPr/>
        </p:nvSpPr>
        <p:spPr>
          <a:xfrm>
            <a:off x="-68313" y="0"/>
            <a:ext cx="9218613" cy="980728"/>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7"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dirty="0" smtClean="0">
                <a:solidFill>
                  <a:srgbClr val="000000"/>
                </a:solidFill>
                <a:latin typeface="Calibri" charset="0"/>
              </a:rPr>
              <a:t>Sharing Information</a:t>
            </a:r>
            <a:endParaRPr lang="en-GB" altLang="en-US" sz="4000" dirty="0">
              <a:latin typeface="Calibri" charset="0"/>
            </a:endParaRPr>
          </a:p>
        </p:txBody>
      </p:sp>
      <p:pic>
        <p:nvPicPr>
          <p:cNvPr id="1026" name="Picture 2" descr="Image result for people talk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40104" y="1276178"/>
            <a:ext cx="2434645" cy="18259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Image result for One Page profil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03111" y="3764110"/>
            <a:ext cx="1885950" cy="26765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http://blogs.uoregon.edu/earlychildhoodcaresnewsletterrepository/files/2014/01/the-whole-person-138vojy.jp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34015" y="4293096"/>
            <a:ext cx="2301980" cy="21004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5332243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1125538"/>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1945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19461" name="TextBox 6"/>
          <p:cNvSpPr txBox="1">
            <a:spLocks noChangeArrowheads="1"/>
          </p:cNvSpPr>
          <p:nvPr/>
        </p:nvSpPr>
        <p:spPr bwMode="auto">
          <a:xfrm>
            <a:off x="39688" y="65088"/>
            <a:ext cx="65484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buFont typeface="Arial" charset="0"/>
              <a:buNone/>
            </a:pPr>
            <a:r>
              <a:rPr lang="en-GB" altLang="en-GB" sz="2400" b="1"/>
              <a:t>The foundation to Access to Education’s Identification Process</a:t>
            </a:r>
            <a:endParaRPr lang="en-GB" altLang="en-GB" sz="2400"/>
          </a:p>
        </p:txBody>
      </p:sp>
      <p:sp>
        <p:nvSpPr>
          <p:cNvPr id="20" name="Rectangle 3"/>
          <p:cNvSpPr txBox="1">
            <a:spLocks noChangeArrowheads="1"/>
          </p:cNvSpPr>
          <p:nvPr/>
        </p:nvSpPr>
        <p:spPr bwMode="auto">
          <a:xfrm>
            <a:off x="323850" y="1125538"/>
            <a:ext cx="84963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itchFamily="34" charset="0"/>
              <a:buNone/>
              <a:defRPr/>
            </a:pPr>
            <a:r>
              <a:rPr lang="en-GB" sz="2100" dirty="0" smtClean="0">
                <a:latin typeface="Calibri" panose="020F0502020204030204" pitchFamily="34" charset="0"/>
                <a:cs typeface="Calibri" panose="020F0502020204030204" pitchFamily="34" charset="0"/>
              </a:rPr>
              <a:t>Access </a:t>
            </a:r>
            <a:r>
              <a:rPr lang="en-GB" sz="2100" dirty="0">
                <a:latin typeface="Calibri" panose="020F0502020204030204" pitchFamily="34" charset="0"/>
                <a:cs typeface="Calibri" panose="020F0502020204030204" pitchFamily="34" charset="0"/>
              </a:rPr>
              <a:t>to Education have taken into account the most up-to-date research and the BPS and Rose report definitions in order to agree that, dyslexia occurs at the word level in terms of either: </a:t>
            </a:r>
          </a:p>
          <a:p>
            <a:pPr marL="0" indent="0">
              <a:buFont typeface="Arial" pitchFamily="34" charset="0"/>
              <a:buNone/>
              <a:defRPr/>
            </a:pPr>
            <a:r>
              <a:rPr lang="en-GB" sz="2100" b="1" dirty="0">
                <a:latin typeface="Calibri" panose="020F0502020204030204" pitchFamily="34" charset="0"/>
                <a:cs typeface="Calibri" panose="020F0502020204030204" pitchFamily="34" charset="0"/>
              </a:rPr>
              <a:t>1) incomplete reading and/or spelling accuracy </a:t>
            </a:r>
            <a:endParaRPr lang="en-GB" sz="2100" dirty="0">
              <a:latin typeface="Calibri" panose="020F0502020204030204" pitchFamily="34" charset="0"/>
              <a:cs typeface="Calibri" panose="020F0502020204030204" pitchFamily="34" charset="0"/>
            </a:endParaRPr>
          </a:p>
          <a:p>
            <a:pPr marL="0" indent="0">
              <a:buFont typeface="Arial" pitchFamily="34" charset="0"/>
              <a:buNone/>
              <a:defRPr/>
            </a:pPr>
            <a:r>
              <a:rPr lang="en-GB" sz="2100" b="1" dirty="0">
                <a:latin typeface="Calibri" panose="020F0502020204030204" pitchFamily="34" charset="0"/>
                <a:cs typeface="Calibri" panose="020F0502020204030204" pitchFamily="34" charset="0"/>
              </a:rPr>
              <a:t>2) incomplete accuracy and fluency in reading and/or spelling </a:t>
            </a:r>
            <a:endParaRPr lang="en-GB" sz="2100" dirty="0">
              <a:latin typeface="Calibri" panose="020F0502020204030204" pitchFamily="34" charset="0"/>
              <a:cs typeface="Calibri" panose="020F0502020204030204" pitchFamily="34" charset="0"/>
            </a:endParaRPr>
          </a:p>
          <a:p>
            <a:pPr marL="0" indent="0">
              <a:buFont typeface="Arial" pitchFamily="34" charset="0"/>
              <a:buNone/>
              <a:defRPr/>
            </a:pPr>
            <a:r>
              <a:rPr lang="en-GB" sz="2100" dirty="0" smtClean="0">
                <a:latin typeface="Calibri" panose="020F0502020204030204" pitchFamily="34" charset="0"/>
                <a:cs typeface="Calibri" panose="020F0502020204030204" pitchFamily="34" charset="0"/>
              </a:rPr>
              <a:t>					(</a:t>
            </a:r>
            <a:r>
              <a:rPr lang="en-GB" sz="2100" dirty="0">
                <a:latin typeface="Calibri" panose="020F0502020204030204" pitchFamily="34" charset="0"/>
                <a:cs typeface="Calibri" panose="020F0502020204030204" pitchFamily="34" charset="0"/>
              </a:rPr>
              <a:t>Rose, 2009; BPS, 1999) </a:t>
            </a:r>
          </a:p>
          <a:p>
            <a:pPr marL="0" indent="0">
              <a:buFont typeface="Arial" pitchFamily="34" charset="0"/>
              <a:buNone/>
              <a:defRPr/>
            </a:pPr>
            <a:endParaRPr lang="en-GB" sz="2100" dirty="0" smtClean="0">
              <a:latin typeface="Calibri" panose="020F0502020204030204" pitchFamily="34" charset="0"/>
              <a:cs typeface="Calibri" panose="020F0502020204030204" pitchFamily="34" charset="0"/>
            </a:endParaRPr>
          </a:p>
          <a:p>
            <a:pPr marL="0" indent="0">
              <a:buFont typeface="Arial" pitchFamily="34" charset="0"/>
              <a:buNone/>
              <a:defRPr/>
            </a:pPr>
            <a:r>
              <a:rPr lang="en-GB" sz="2100" dirty="0" smtClean="0">
                <a:latin typeface="Calibri" panose="020F0502020204030204" pitchFamily="34" charset="0"/>
                <a:cs typeface="Calibri" panose="020F0502020204030204" pitchFamily="34" charset="0"/>
              </a:rPr>
              <a:t>Access </a:t>
            </a:r>
            <a:r>
              <a:rPr lang="en-GB" sz="2100" dirty="0">
                <a:latin typeface="Calibri" panose="020F0502020204030204" pitchFamily="34" charset="0"/>
                <a:cs typeface="Calibri" panose="020F0502020204030204" pitchFamily="34" charset="0"/>
              </a:rPr>
              <a:t>to Education are also basing the identification process on the following: </a:t>
            </a:r>
          </a:p>
          <a:p>
            <a:pPr>
              <a:defRPr/>
            </a:pPr>
            <a:r>
              <a:rPr lang="en-GB" sz="2100" dirty="0">
                <a:latin typeface="Calibri" panose="020F0502020204030204" pitchFamily="34" charset="0"/>
                <a:cs typeface="Calibri" panose="020F0502020204030204" pitchFamily="34" charset="0"/>
              </a:rPr>
              <a:t>These difficulties are </a:t>
            </a:r>
            <a:r>
              <a:rPr lang="en-GB" sz="2100" b="1" dirty="0">
                <a:latin typeface="Calibri" panose="020F0502020204030204" pitchFamily="34" charset="0"/>
                <a:cs typeface="Calibri" panose="020F0502020204030204" pitchFamily="34" charset="0"/>
              </a:rPr>
              <a:t>persistent and severe </a:t>
            </a:r>
            <a:r>
              <a:rPr lang="en-GB" sz="2100" dirty="0">
                <a:latin typeface="Calibri" panose="020F0502020204030204" pitchFamily="34" charset="0"/>
                <a:cs typeface="Calibri" panose="020F0502020204030204" pitchFamily="34" charset="0"/>
              </a:rPr>
              <a:t>despite appropriate </a:t>
            </a:r>
            <a:r>
              <a:rPr lang="en-GB" sz="2100" b="1" dirty="0">
                <a:latin typeface="Calibri" panose="020F0502020204030204" pitchFamily="34" charset="0"/>
                <a:cs typeface="Calibri" panose="020F0502020204030204" pitchFamily="34" charset="0"/>
              </a:rPr>
              <a:t>learning opportunities </a:t>
            </a:r>
            <a:r>
              <a:rPr lang="en-GB" sz="2100" dirty="0">
                <a:latin typeface="Calibri" panose="020F0502020204030204" pitchFamily="34" charset="0"/>
                <a:cs typeface="Calibri" panose="020F0502020204030204" pitchFamily="34" charset="0"/>
              </a:rPr>
              <a:t>within an assessment through teaching approach (BPS, 1999) and pupils have made less than expected progress following targeted interventions and the involvement of specialist support that has been tailored to pupils individual needs (SEND </a:t>
            </a:r>
            <a:r>
              <a:rPr lang="en-GB" sz="2100" dirty="0" err="1">
                <a:latin typeface="Calibri" panose="020F0502020204030204" pitchFamily="34" charset="0"/>
                <a:cs typeface="Calibri" panose="020F0502020204030204" pitchFamily="34" charset="0"/>
              </a:rPr>
              <a:t>CoP</a:t>
            </a:r>
            <a:r>
              <a:rPr lang="en-GB" sz="2100" dirty="0">
                <a:latin typeface="Calibri" panose="020F0502020204030204" pitchFamily="34" charset="0"/>
                <a:cs typeface="Calibri" panose="020F0502020204030204" pitchFamily="34" charset="0"/>
              </a:rPr>
              <a:t>, 2015). </a:t>
            </a:r>
            <a:endParaRPr lang="en-GB" altLang="en-US" sz="21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21507"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1509"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dirty="0">
                <a:solidFill>
                  <a:srgbClr val="000000"/>
                </a:solidFill>
                <a:latin typeface="Calibri" charset="0"/>
              </a:rPr>
              <a:t>Identification</a:t>
            </a:r>
            <a:endParaRPr lang="en-GB" altLang="en-US" sz="4000" dirty="0">
              <a:latin typeface="Calibri" charset="0"/>
            </a:endParaRPr>
          </a:p>
        </p:txBody>
      </p:sp>
      <p:sp>
        <p:nvSpPr>
          <p:cNvPr id="20" name="Rectangle 3"/>
          <p:cNvSpPr txBox="1">
            <a:spLocks noChangeArrowheads="1"/>
          </p:cNvSpPr>
          <p:nvPr/>
        </p:nvSpPr>
        <p:spPr bwMode="auto">
          <a:xfrm>
            <a:off x="250825" y="989013"/>
            <a:ext cx="8767763"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chemeClr val="accent6">
                  <a:lumMod val="75000"/>
                </a:schemeClr>
              </a:buClr>
              <a:buSzPct val="175000"/>
              <a:defRPr/>
            </a:pPr>
            <a:r>
              <a:rPr lang="en-GB" altLang="en-US" sz="2400" dirty="0" smtClean="0">
                <a:latin typeface="Calibri" panose="020F0502020204030204" pitchFamily="34" charset="0"/>
                <a:cs typeface="Calibri" panose="020F0502020204030204" pitchFamily="34" charset="0"/>
              </a:rPr>
              <a:t> 	</a:t>
            </a:r>
            <a:r>
              <a:rPr lang="en-GB" altLang="en-US" sz="2400" dirty="0">
                <a:latin typeface="Calibri" panose="020F0502020204030204" pitchFamily="34" charset="0"/>
                <a:cs typeface="Calibri" panose="020F0502020204030204" pitchFamily="34" charset="0"/>
              </a:rPr>
              <a:t>There is no single test for </a:t>
            </a:r>
            <a:r>
              <a:rPr lang="en-GB" altLang="en-US" sz="2400" dirty="0" smtClean="0">
                <a:latin typeface="Calibri" panose="020F0502020204030204" pitchFamily="34" charset="0"/>
                <a:cs typeface="Calibri" panose="020F0502020204030204" pitchFamily="34" charset="0"/>
              </a:rPr>
              <a:t>dyslexia</a:t>
            </a:r>
          </a:p>
          <a:p>
            <a:pPr marL="0" indent="0">
              <a:buClr>
                <a:schemeClr val="accent6">
                  <a:lumMod val="75000"/>
                </a:schemeClr>
              </a:buClr>
              <a:buSzPct val="175000"/>
              <a:buFont typeface="Arial" pitchFamily="34" charset="0"/>
              <a:buNone/>
              <a:defRPr/>
            </a:pPr>
            <a:endParaRPr lang="en-GB" altLang="en-US" sz="11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Dyslexia </a:t>
            </a:r>
            <a:r>
              <a:rPr lang="en-GB" altLang="en-US" sz="2400" dirty="0">
                <a:latin typeface="Calibri" panose="020F0502020204030204" pitchFamily="34" charset="0"/>
                <a:cs typeface="Calibri" panose="020F0502020204030204" pitchFamily="34" charset="0"/>
              </a:rPr>
              <a:t>is evident over time following detailed and </a:t>
            </a:r>
            <a:r>
              <a:rPr lang="en-GB" altLang="en-US" sz="2400" dirty="0" smtClean="0">
                <a:latin typeface="Calibri" panose="020F0502020204030204" pitchFamily="34" charset="0"/>
                <a:cs typeface="Calibri" panose="020F0502020204030204" pitchFamily="34" charset="0"/>
              </a:rPr>
              <a:t> 	ongoing </a:t>
            </a:r>
            <a:r>
              <a:rPr lang="en-GB" altLang="en-US" sz="2400" dirty="0">
                <a:latin typeface="Calibri" panose="020F0502020204030204" pitchFamily="34" charset="0"/>
                <a:cs typeface="Calibri" panose="020F0502020204030204" pitchFamily="34" charset="0"/>
              </a:rPr>
              <a:t>high </a:t>
            </a:r>
            <a:r>
              <a:rPr lang="en-GB" altLang="en-US" sz="2400" dirty="0" smtClean="0">
                <a:latin typeface="Calibri" panose="020F0502020204030204" pitchFamily="34" charset="0"/>
                <a:cs typeface="Calibri" panose="020F0502020204030204" pitchFamily="34" charset="0"/>
              </a:rPr>
              <a:t>QFT</a:t>
            </a:r>
          </a:p>
          <a:p>
            <a:pPr marL="0" indent="0">
              <a:buClr>
                <a:schemeClr val="accent6">
                  <a:lumMod val="75000"/>
                </a:schemeClr>
              </a:buClr>
              <a:buSzPct val="175000"/>
              <a:buFont typeface="Arial" pitchFamily="34" charset="0"/>
              <a:buNone/>
              <a:defRPr/>
            </a:pPr>
            <a:endParaRPr lang="en-GB" altLang="en-US" sz="11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It </a:t>
            </a:r>
            <a:r>
              <a:rPr lang="en-GB" altLang="en-US" sz="2400" dirty="0">
                <a:latin typeface="Calibri" panose="020F0502020204030204" pitchFamily="34" charset="0"/>
                <a:cs typeface="Calibri" panose="020F0502020204030204" pitchFamily="34" charset="0"/>
              </a:rPr>
              <a:t>is a graduated process of observation, assessment, </a:t>
            </a:r>
            <a:r>
              <a:rPr lang="en-GB" altLang="en-US" sz="2400" dirty="0" smtClean="0">
                <a:latin typeface="Calibri" panose="020F0502020204030204" pitchFamily="34" charset="0"/>
                <a:cs typeface="Calibri" panose="020F0502020204030204" pitchFamily="34" charset="0"/>
              </a:rPr>
              <a:t> 	specific </a:t>
            </a:r>
            <a:r>
              <a:rPr lang="en-GB" altLang="en-US" sz="2400" dirty="0">
                <a:latin typeface="Calibri" panose="020F0502020204030204" pitchFamily="34" charset="0"/>
                <a:cs typeface="Calibri" panose="020F0502020204030204" pitchFamily="34" charset="0"/>
              </a:rPr>
              <a:t>tailored support and high quality interventions </a:t>
            </a:r>
            <a:r>
              <a:rPr lang="en-GB" altLang="en-US" sz="2400" dirty="0" smtClean="0">
                <a:latin typeface="Calibri" panose="020F0502020204030204" pitchFamily="34" charset="0"/>
                <a:cs typeface="Calibri" panose="020F0502020204030204" pitchFamily="34" charset="0"/>
              </a:rPr>
              <a:t> 	which </a:t>
            </a:r>
            <a:r>
              <a:rPr lang="en-GB" altLang="en-US" sz="2400" dirty="0">
                <a:latin typeface="Calibri" panose="020F0502020204030204" pitchFamily="34" charset="0"/>
                <a:cs typeface="Calibri" panose="020F0502020204030204" pitchFamily="34" charset="0"/>
              </a:rPr>
              <a:t>are monitored and evaluated for impact on pupil </a:t>
            </a:r>
            <a:r>
              <a:rPr lang="en-GB" altLang="en-US" sz="2400" dirty="0" smtClean="0">
                <a:latin typeface="Calibri" panose="020F0502020204030204" pitchFamily="34" charset="0"/>
                <a:cs typeface="Calibri" panose="020F0502020204030204" pitchFamily="34" charset="0"/>
              </a:rPr>
              <a:t> 	progress</a:t>
            </a:r>
          </a:p>
          <a:p>
            <a:pPr marL="0" indent="0">
              <a:buClr>
                <a:schemeClr val="accent6">
                  <a:lumMod val="75000"/>
                </a:schemeClr>
              </a:buClr>
              <a:buSzPct val="175000"/>
              <a:buFont typeface="Arial" pitchFamily="34" charset="0"/>
              <a:buNone/>
              <a:defRPr/>
            </a:pPr>
            <a:endParaRPr lang="en-GB" altLang="en-US" sz="11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It </a:t>
            </a:r>
            <a:r>
              <a:rPr lang="en-GB" altLang="en-US" sz="2400" dirty="0">
                <a:latin typeface="Calibri" panose="020F0502020204030204" pitchFamily="34" charset="0"/>
                <a:cs typeface="Calibri" panose="020F0502020204030204" pitchFamily="34" charset="0"/>
              </a:rPr>
              <a:t>involves a collaborative approach – class teachers, </a:t>
            </a:r>
            <a:r>
              <a:rPr lang="en-GB" altLang="en-US" sz="2400" dirty="0" smtClean="0">
                <a:latin typeface="Calibri" panose="020F0502020204030204" pitchFamily="34" charset="0"/>
                <a:cs typeface="Calibri" panose="020F0502020204030204" pitchFamily="34" charset="0"/>
              </a:rPr>
              <a:t> 	SENCO</a:t>
            </a:r>
            <a:r>
              <a:rPr lang="en-GB" altLang="en-US" sz="2400" dirty="0">
                <a:latin typeface="Calibri" panose="020F0502020204030204" pitchFamily="34" charset="0"/>
                <a:cs typeface="Calibri" panose="020F0502020204030204" pitchFamily="34" charset="0"/>
              </a:rPr>
              <a:t>, literacy co-ordinators</a:t>
            </a:r>
            <a:r>
              <a:rPr lang="en-GB" altLang="en-US" sz="2400" dirty="0" smtClean="0">
                <a:latin typeface="Calibri" panose="020F0502020204030204" pitchFamily="34" charset="0"/>
                <a:cs typeface="Calibri" panose="020F0502020204030204" pitchFamily="34" charset="0"/>
              </a:rPr>
              <a:t>, outside agencies</a:t>
            </a:r>
          </a:p>
          <a:p>
            <a:pPr marL="0" indent="0">
              <a:buClr>
                <a:schemeClr val="accent6">
                  <a:lumMod val="75000"/>
                </a:schemeClr>
              </a:buClr>
              <a:buSzPct val="175000"/>
              <a:buFont typeface="Arial" pitchFamily="34" charset="0"/>
              <a:buNone/>
              <a:defRPr/>
            </a:pPr>
            <a:endParaRPr lang="en-GB" altLang="en-US" sz="1100" dirty="0">
              <a:latin typeface="Calibri" panose="020F0502020204030204" pitchFamily="34" charset="0"/>
              <a:cs typeface="Calibri" panose="020F0502020204030204" pitchFamily="34" charset="0"/>
            </a:endParaRPr>
          </a:p>
          <a:p>
            <a:pPr>
              <a:buClr>
                <a:schemeClr val="accent6">
                  <a:lumMod val="75000"/>
                </a:schemeClr>
              </a:buClr>
              <a:buSzPct val="175000"/>
              <a:defRPr/>
            </a:pPr>
            <a:r>
              <a:rPr lang="en-GB" altLang="en-US" sz="2200" dirty="0" smtClean="0">
                <a:latin typeface="Calibri" panose="020F0502020204030204" pitchFamily="34" charset="0"/>
                <a:cs typeface="Calibri" panose="020F0502020204030204" pitchFamily="34" charset="0"/>
              </a:rPr>
              <a:t>  	</a:t>
            </a:r>
            <a:r>
              <a:rPr lang="en-GB" altLang="en-US" sz="2400" dirty="0" smtClean="0">
                <a:latin typeface="Calibri" panose="020F0502020204030204" pitchFamily="34" charset="0"/>
                <a:cs typeface="Calibri" panose="020F0502020204030204" pitchFamily="34" charset="0"/>
              </a:rPr>
              <a:t>Includes </a:t>
            </a:r>
            <a:r>
              <a:rPr lang="en-GB" altLang="en-US" sz="2400" dirty="0">
                <a:latin typeface="Calibri" panose="020F0502020204030204" pitchFamily="34" charset="0"/>
                <a:cs typeface="Calibri" panose="020F0502020204030204" pitchFamily="34" charset="0"/>
              </a:rPr>
              <a:t>working in partnership with parents/carers and </a:t>
            </a:r>
            <a:r>
              <a:rPr lang="en-GB" altLang="en-US" sz="2400" dirty="0" smtClean="0">
                <a:latin typeface="Calibri" panose="020F0502020204030204" pitchFamily="34" charset="0"/>
                <a:cs typeface="Calibri" panose="020F0502020204030204" pitchFamily="34" charset="0"/>
              </a:rPr>
              <a:t> 	pupils</a:t>
            </a:r>
            <a:endParaRPr lang="en-GB" altLang="en-US" sz="2400" dirty="0">
              <a:latin typeface="Calibri" panose="020F0502020204030204" pitchFamily="34" charset="0"/>
              <a:cs typeface="Calibri" panose="020F0502020204030204" pitchFamily="34" charset="0"/>
            </a:endParaRPr>
          </a:p>
          <a:p>
            <a:pPr>
              <a:buFont typeface="Wingdings" panose="05000000000000000000" pitchFamily="2" charset="2"/>
              <a:buChar char="q"/>
              <a:defRPr/>
            </a:pPr>
            <a:endParaRPr lang="en-GB" altLang="en-US" b="1" i="1" dirty="0">
              <a:latin typeface="Comic Sans MS" pitchFamily="66"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925" y="0"/>
            <a:ext cx="9218613" cy="836613"/>
          </a:xfrm>
          <a:prstGeom prst="rect">
            <a:avLst/>
          </a:prstGeom>
          <a:solidFill>
            <a:srgbClr val="FFCC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4800" dirty="0">
              <a:solidFill>
                <a:schemeClr val="tx1"/>
              </a:solidFill>
            </a:endParaRPr>
          </a:p>
        </p:txBody>
      </p:sp>
      <p:pic>
        <p:nvPicPr>
          <p:cNvPr id="24579" name="Picture 2" descr="Access to Educati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11125"/>
            <a:ext cx="2101850"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6126163"/>
            <a:ext cx="2716213" cy="75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4581" name="TextBox 6"/>
          <p:cNvSpPr txBox="1">
            <a:spLocks noChangeArrowheads="1"/>
          </p:cNvSpPr>
          <p:nvPr/>
        </p:nvSpPr>
        <p:spPr bwMode="auto">
          <a:xfrm>
            <a:off x="39688" y="65088"/>
            <a:ext cx="60928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n-GB" altLang="en-US" sz="4000">
                <a:solidFill>
                  <a:srgbClr val="000000"/>
                </a:solidFill>
                <a:latin typeface="Calibri" charset="0"/>
              </a:rPr>
              <a:t>Thank you </a:t>
            </a:r>
            <a:endParaRPr lang="en-GB" altLang="en-US" sz="4000">
              <a:latin typeface="Calibri" charset="0"/>
            </a:endParaRPr>
          </a:p>
        </p:txBody>
      </p:sp>
      <p:sp>
        <p:nvSpPr>
          <p:cNvPr id="6" name="Rectangle 3"/>
          <p:cNvSpPr txBox="1">
            <a:spLocks noChangeArrowheads="1"/>
          </p:cNvSpPr>
          <p:nvPr/>
        </p:nvSpPr>
        <p:spPr bwMode="auto">
          <a:xfrm>
            <a:off x="250825" y="989013"/>
            <a:ext cx="8767763"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Clr>
                <a:schemeClr val="accent6">
                  <a:lumMod val="75000"/>
                </a:schemeClr>
              </a:buClr>
              <a:buSzPct val="175000"/>
              <a:buFont typeface="Arial" pitchFamily="34" charset="0"/>
              <a:buNone/>
              <a:defRPr/>
            </a:pPr>
            <a:endParaRPr lang="en-GB" altLang="en-US" sz="2400" dirty="0">
              <a:latin typeface="Calibri" panose="020F0502020204030204" pitchFamily="34" charset="0"/>
              <a:cs typeface="Calibri" panose="020F0502020204030204" pitchFamily="34" charset="0"/>
            </a:endParaRPr>
          </a:p>
          <a:p>
            <a:pPr marL="0" indent="0" algn="ctr">
              <a:buClr>
                <a:schemeClr val="accent6">
                  <a:lumMod val="75000"/>
                </a:schemeClr>
              </a:buClr>
              <a:buSzPct val="175000"/>
              <a:buFont typeface="Arial" pitchFamily="34" charset="0"/>
              <a:buNone/>
              <a:defRPr/>
            </a:pPr>
            <a:r>
              <a:rPr lang="en-GB" altLang="en-US" sz="4400" dirty="0" smtClean="0">
                <a:latin typeface="Calibri" panose="020F0502020204030204" pitchFamily="34" charset="0"/>
                <a:cs typeface="Calibri" panose="020F0502020204030204" pitchFamily="34" charset="0"/>
              </a:rPr>
              <a:t>Any Questions </a:t>
            </a:r>
          </a:p>
          <a:p>
            <a:pPr marL="0" indent="0" algn="ctr">
              <a:buClr>
                <a:schemeClr val="accent6">
                  <a:lumMod val="75000"/>
                </a:schemeClr>
              </a:buClr>
              <a:buSzPct val="175000"/>
              <a:buFont typeface="Arial" pitchFamily="34" charset="0"/>
              <a:buNone/>
              <a:defRPr/>
            </a:pPr>
            <a:endParaRPr lang="en-GB" altLang="en-US" sz="4400" dirty="0" smtClean="0">
              <a:latin typeface="Calibri" panose="020F0502020204030204" pitchFamily="34" charset="0"/>
              <a:cs typeface="Calibri" panose="020F0502020204030204" pitchFamily="34" charset="0"/>
            </a:endParaRPr>
          </a:p>
          <a:p>
            <a:pPr marL="0" indent="0" algn="ctr">
              <a:buClr>
                <a:schemeClr val="accent6">
                  <a:lumMod val="75000"/>
                </a:schemeClr>
              </a:buClr>
              <a:buSzPct val="175000"/>
              <a:buFont typeface="Arial" pitchFamily="34" charset="0"/>
              <a:buNone/>
              <a:defRPr/>
            </a:pPr>
            <a:endParaRPr lang="en-GB" altLang="en-US" sz="4400" dirty="0" smtClean="0">
              <a:latin typeface="Calibri" panose="020F0502020204030204" pitchFamily="34" charset="0"/>
              <a:cs typeface="Calibri" panose="020F0502020204030204" pitchFamily="34" charset="0"/>
            </a:endParaRPr>
          </a:p>
          <a:p>
            <a:pPr marL="0" indent="0" algn="ctr">
              <a:buClr>
                <a:schemeClr val="accent6">
                  <a:lumMod val="75000"/>
                </a:schemeClr>
              </a:buClr>
              <a:buSzPct val="175000"/>
              <a:buFont typeface="Arial" pitchFamily="34" charset="0"/>
              <a:buNone/>
              <a:defRPr/>
            </a:pPr>
            <a:endParaRPr lang="en-GB" altLang="en-US" sz="4400" dirty="0" smtClean="0">
              <a:latin typeface="Calibri" panose="020F0502020204030204" pitchFamily="34" charset="0"/>
              <a:cs typeface="Calibri" panose="020F0502020204030204" pitchFamily="34" charset="0"/>
            </a:endParaRPr>
          </a:p>
          <a:p>
            <a:pPr marL="0" indent="0" algn="ctr">
              <a:buClr>
                <a:schemeClr val="accent6">
                  <a:lumMod val="75000"/>
                </a:schemeClr>
              </a:buClr>
              <a:buSzPct val="175000"/>
              <a:buFont typeface="Arial" pitchFamily="34" charset="0"/>
              <a:buNone/>
              <a:defRPr/>
            </a:pPr>
            <a:r>
              <a:rPr lang="en-GB" altLang="en-US" sz="4400" dirty="0" smtClean="0">
                <a:latin typeface="Calibri" panose="020F0502020204030204" pitchFamily="34" charset="0"/>
                <a:cs typeface="Calibri" panose="020F0502020204030204" pitchFamily="34" charset="0"/>
              </a:rPr>
              <a:t/>
            </a:r>
            <a:br>
              <a:rPr lang="en-GB" altLang="en-US" sz="4400" dirty="0" smtClean="0">
                <a:latin typeface="Calibri" panose="020F0502020204030204" pitchFamily="34" charset="0"/>
                <a:cs typeface="Calibri" panose="020F0502020204030204" pitchFamily="34" charset="0"/>
              </a:rPr>
            </a:br>
            <a:r>
              <a:rPr lang="en-GB" altLang="en-US" dirty="0" smtClean="0">
                <a:latin typeface="Calibri" panose="020F0502020204030204" pitchFamily="34" charset="0"/>
                <a:cs typeface="Calibri" panose="020F0502020204030204" pitchFamily="34" charset="0"/>
              </a:rPr>
              <a:t>anne.g.crocker@birmingham.gov.uk </a:t>
            </a:r>
            <a:endParaRPr lang="en-GB" altLang="en-US" dirty="0">
              <a:latin typeface="Calibri" panose="020F0502020204030204" pitchFamily="34" charset="0"/>
              <a:cs typeface="Calibri" panose="020F0502020204030204" pitchFamily="34" charset="0"/>
            </a:endParaRPr>
          </a:p>
          <a:p>
            <a:pPr>
              <a:buFont typeface="Wingdings" panose="05000000000000000000" pitchFamily="2" charset="2"/>
              <a:buChar char="q"/>
              <a:defRPr/>
            </a:pPr>
            <a:endParaRPr lang="en-GB" altLang="en-US" b="1" i="1" dirty="0">
              <a:latin typeface="Comic Sans MS" pitchFamily="66" charset="0"/>
            </a:endParaRPr>
          </a:p>
        </p:txBody>
      </p:sp>
      <p:sp>
        <p:nvSpPr>
          <p:cNvPr id="2" name="AutoShape 2" descr="Image result for question mark clip 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Blue Question Mark Clip Art | Clipart library - Free Clipart Imag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54301" y="2636912"/>
            <a:ext cx="1440160" cy="217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1296</TotalTime>
  <Words>3152</Words>
  <Application>Microsoft Office PowerPoint</Application>
  <PresentationFormat>On-screen Show (4:3)</PresentationFormat>
  <Paragraphs>419</Paragraphs>
  <Slides>26</Slides>
  <Notes>26</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DYSLEXIA Parents Workshop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Support strategies.</vt:lpstr>
      <vt:lpstr>Support strategies.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Service Birmingham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Questioning and Promoting Independent Learning</dc:title>
  <dc:creator>Terri Cawser</dc:creator>
  <cp:lastModifiedBy>jcampbell</cp:lastModifiedBy>
  <cp:revision>124</cp:revision>
  <cp:lastPrinted>2017-01-18T11:37:39Z</cp:lastPrinted>
  <dcterms:created xsi:type="dcterms:W3CDTF">2014-04-02T20:33:58Z</dcterms:created>
  <dcterms:modified xsi:type="dcterms:W3CDTF">2017-05-11T10:35:31Z</dcterms:modified>
</cp:coreProperties>
</file>