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heme/themeOverride1.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8" r:id="rId2"/>
  </p:sldMasterIdLst>
  <p:notesMasterIdLst>
    <p:notesMasterId r:id="rId32"/>
  </p:notesMasterIdLst>
  <p:handoutMasterIdLst>
    <p:handoutMasterId r:id="rId33"/>
  </p:handoutMasterIdLst>
  <p:sldIdLst>
    <p:sldId id="256" r:id="rId3"/>
    <p:sldId id="269" r:id="rId4"/>
    <p:sldId id="337" r:id="rId5"/>
    <p:sldId id="341" r:id="rId6"/>
    <p:sldId id="270" r:id="rId7"/>
    <p:sldId id="348" r:id="rId8"/>
    <p:sldId id="332" r:id="rId9"/>
    <p:sldId id="333" r:id="rId10"/>
    <p:sldId id="334" r:id="rId11"/>
    <p:sldId id="335" r:id="rId12"/>
    <p:sldId id="336" r:id="rId13"/>
    <p:sldId id="349" r:id="rId14"/>
    <p:sldId id="342" r:id="rId15"/>
    <p:sldId id="350" r:id="rId16"/>
    <p:sldId id="357" r:id="rId17"/>
    <p:sldId id="343" r:id="rId18"/>
    <p:sldId id="344" r:id="rId19"/>
    <p:sldId id="273" r:id="rId20"/>
    <p:sldId id="345" r:id="rId21"/>
    <p:sldId id="351" r:id="rId22"/>
    <p:sldId id="352" r:id="rId23"/>
    <p:sldId id="353" r:id="rId24"/>
    <p:sldId id="354" r:id="rId25"/>
    <p:sldId id="355" r:id="rId26"/>
    <p:sldId id="356" r:id="rId27"/>
    <p:sldId id="346" r:id="rId28"/>
    <p:sldId id="339" r:id="rId29"/>
    <p:sldId id="347" r:id="rId30"/>
    <p:sldId id="340" r:id="rId31"/>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EB"/>
    <a:srgbClr val="FFFFD9"/>
    <a:srgbClr val="FFFFCC"/>
    <a:srgbClr val="00A6A2"/>
    <a:srgbClr val="00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210" autoAdjust="0"/>
    <p:restoredTop sz="93350" autoAdjust="0"/>
  </p:normalViewPr>
  <p:slideViewPr>
    <p:cSldViewPr>
      <p:cViewPr>
        <p:scale>
          <a:sx n="82" d="100"/>
          <a:sy n="82" d="100"/>
        </p:scale>
        <p:origin x="-624" y="-41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64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GB"/>
          </a:p>
        </p:txBody>
      </p:sp>
      <p:sp>
        <p:nvSpPr>
          <p:cNvPr id="10649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GB"/>
          </a:p>
        </p:txBody>
      </p:sp>
      <p:sp>
        <p:nvSpPr>
          <p:cNvPr id="10650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GB"/>
          </a:p>
        </p:txBody>
      </p:sp>
      <p:sp>
        <p:nvSpPr>
          <p:cNvPr id="10650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B5894339-275B-4A3B-B76F-C82417E82CAC}" type="slidenum">
              <a:rPr lang="en-GB"/>
              <a:pPr>
                <a:defRPr/>
              </a:pPr>
              <a:t>‹#›</a:t>
            </a:fld>
            <a:endParaRPr lang="en-GB"/>
          </a:p>
        </p:txBody>
      </p:sp>
    </p:spTree>
    <p:extLst>
      <p:ext uri="{BB962C8B-B14F-4D97-AF65-F5344CB8AC3E}">
        <p14:creationId xmlns:p14="http://schemas.microsoft.com/office/powerpoint/2010/main" val="21986444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GB"/>
          </a:p>
        </p:txBody>
      </p:sp>
      <p:sp>
        <p:nvSpPr>
          <p:cNvPr id="102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GB"/>
          </a:p>
        </p:txBody>
      </p:sp>
      <p:sp>
        <p:nvSpPr>
          <p:cNvPr id="33796" name="Rectangle 4"/>
          <p:cNvSpPr>
            <a:spLocks noGrp="1"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GB"/>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A3178017-1D78-42A7-B41B-9548F0E0ECF3}" type="slidenum">
              <a:rPr lang="en-GB"/>
              <a:pPr>
                <a:defRPr/>
              </a:pPr>
              <a:t>‹#›</a:t>
            </a:fld>
            <a:endParaRPr lang="en-GB"/>
          </a:p>
        </p:txBody>
      </p:sp>
    </p:spTree>
    <p:extLst>
      <p:ext uri="{BB962C8B-B14F-4D97-AF65-F5344CB8AC3E}">
        <p14:creationId xmlns:p14="http://schemas.microsoft.com/office/powerpoint/2010/main" val="215496010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3365495E-DAD9-4F19-9905-E1053AE07F50}" type="slidenum">
              <a:rPr lang="en-GB" altLang="en-US" smtClean="0"/>
              <a:pPr eaLnBrk="1" hangingPunct="1">
                <a:spcBef>
                  <a:spcPct val="0"/>
                </a:spcBef>
              </a:pPr>
              <a:t>5</a:t>
            </a:fld>
            <a:endParaRPr lang="en-GB" altLang="en-US" smtClean="0"/>
          </a:p>
        </p:txBody>
      </p:sp>
      <p:sp>
        <p:nvSpPr>
          <p:cNvPr id="34819" name="Rectangle 2"/>
          <p:cNvSpPr>
            <a:spLocks noGrp="1" noRot="1" noChangeArrowheads="1" noTextEdit="1"/>
          </p:cNvSpPr>
          <p:nvPr>
            <p:ph type="sldImg"/>
          </p:nvPr>
        </p:nvSpPr>
        <p:spPr>
          <a:ln/>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latin typeface="Arial" pitchFamily="34" charset="0"/>
              </a:rPr>
              <a:t>St. Peter’s picture: Rec: 25%  ¼ of pupils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b="1" dirty="0" smtClean="0">
                <a:cs typeface="Arial" pitchFamily="34" charset="0"/>
              </a:rPr>
              <a:t>Supporting notes: </a:t>
            </a:r>
          </a:p>
          <a:p>
            <a:pPr eaLnBrk="1" fontAlgn="auto" hangingPunct="1">
              <a:spcBef>
                <a:spcPts val="0"/>
              </a:spcBef>
              <a:spcAft>
                <a:spcPts val="0"/>
              </a:spcAft>
              <a:defRPr/>
            </a:pPr>
            <a:endParaRPr lang="en-US" b="1" dirty="0" smtClean="0">
              <a:cs typeface="Arial" pitchFamily="34" charset="0"/>
            </a:endParaRPr>
          </a:p>
          <a:p>
            <a:pPr marL="363538" indent="-363538" eaLnBrk="1" fontAlgn="auto" hangingPunct="1">
              <a:spcBef>
                <a:spcPts val="0"/>
              </a:spcBef>
              <a:spcAft>
                <a:spcPts val="0"/>
              </a:spcAft>
              <a:buFont typeface="Arial" pitchFamily="34" charset="0"/>
              <a:buChar char="•"/>
              <a:tabLst>
                <a:tab pos="363750" algn="l"/>
              </a:tabLst>
              <a:defRPr/>
            </a:pPr>
            <a:r>
              <a:rPr lang="en-US" dirty="0" smtClean="0">
                <a:cs typeface="Arial" pitchFamily="34" charset="0"/>
              </a:rPr>
              <a:t>Speech, language and communication are complex skills which interact greatly with each other. This diagram aims to show what speech, language and communication are. This can be described as a process, from listening, through understanding, planning and talking</a:t>
            </a:r>
            <a:endParaRPr lang="en-GB" dirty="0" smtClean="0">
              <a:cs typeface="Arial" pitchFamily="34" charset="0"/>
            </a:endParaRPr>
          </a:p>
          <a:p>
            <a:pPr indent="-461498" eaLnBrk="1" fontAlgn="auto" hangingPunct="1">
              <a:spcBef>
                <a:spcPts val="0"/>
              </a:spcBef>
              <a:spcAft>
                <a:spcPts val="0"/>
              </a:spcAft>
              <a:defRPr/>
            </a:pPr>
            <a:endParaRPr lang="en-GB" dirty="0" smtClean="0">
              <a:cs typeface="Arial" pitchFamily="34" charset="0"/>
            </a:endParaRPr>
          </a:p>
          <a:p>
            <a:pPr marL="363750" indent="-363750" eaLnBrk="1" fontAlgn="auto" hangingPunct="1">
              <a:spcBef>
                <a:spcPts val="0"/>
              </a:spcBef>
              <a:spcAft>
                <a:spcPts val="0"/>
              </a:spcAft>
              <a:buFont typeface="Arial" pitchFamily="34" charset="0"/>
              <a:buChar char="•"/>
              <a:defRPr/>
            </a:pPr>
            <a:r>
              <a:rPr lang="en-US" dirty="0" smtClean="0">
                <a:cs typeface="Arial" pitchFamily="34" charset="0"/>
              </a:rPr>
              <a:t>The grey boxes describe language; understanding (sometimes called comprehension or receptive language) and talking (sometimes called expressive language). Language has structure and rules, which mean that people can convey their message and be understood by others</a:t>
            </a:r>
            <a:endParaRPr lang="en-GB" dirty="0" smtClean="0">
              <a:cs typeface="Arial" pitchFamily="34" charset="0"/>
            </a:endParaRPr>
          </a:p>
          <a:p>
            <a:pPr indent="-461498" eaLnBrk="1" fontAlgn="auto" hangingPunct="1">
              <a:spcBef>
                <a:spcPts val="0"/>
              </a:spcBef>
              <a:spcAft>
                <a:spcPts val="0"/>
              </a:spcAft>
              <a:defRPr/>
            </a:pPr>
            <a:endParaRPr lang="en-US" dirty="0" smtClean="0">
              <a:cs typeface="Arial" pitchFamily="34" charset="0"/>
            </a:endParaRPr>
          </a:p>
          <a:p>
            <a:pPr marL="363750" indent="-363750" eaLnBrk="1" fontAlgn="auto" hangingPunct="1">
              <a:spcBef>
                <a:spcPts val="0"/>
              </a:spcBef>
              <a:spcAft>
                <a:spcPts val="0"/>
              </a:spcAft>
              <a:buFont typeface="Arial" pitchFamily="34" charset="0"/>
              <a:buChar char="•"/>
              <a:defRPr/>
            </a:pPr>
            <a:r>
              <a:rPr lang="en-US" dirty="0" smtClean="0">
                <a:cs typeface="Arial" pitchFamily="34" charset="0"/>
              </a:rPr>
              <a:t>The yellow box shows speech, which is how children use sounds to make words</a:t>
            </a:r>
          </a:p>
          <a:p>
            <a:pPr marL="363750" indent="-363750" eaLnBrk="1" fontAlgn="auto" hangingPunct="1">
              <a:spcBef>
                <a:spcPts val="0"/>
              </a:spcBef>
              <a:spcAft>
                <a:spcPts val="0"/>
              </a:spcAft>
              <a:buFont typeface="Arial" pitchFamily="34" charset="0"/>
              <a:buChar char="•"/>
              <a:defRPr/>
            </a:pPr>
            <a:endParaRPr lang="en-US" dirty="0" smtClean="0">
              <a:cs typeface="Arial" pitchFamily="34" charset="0"/>
            </a:endParaRPr>
          </a:p>
          <a:p>
            <a:pPr marL="363750" indent="-363750" eaLnBrk="1" fontAlgn="auto" hangingPunct="1">
              <a:spcBef>
                <a:spcPts val="0"/>
              </a:spcBef>
              <a:spcAft>
                <a:spcPts val="0"/>
              </a:spcAft>
              <a:buFont typeface="Arial" pitchFamily="34" charset="0"/>
              <a:buChar char="•"/>
              <a:defRPr/>
            </a:pPr>
            <a:r>
              <a:rPr lang="en-US" dirty="0" smtClean="0">
                <a:cs typeface="Arial" pitchFamily="34" charset="0"/>
              </a:rPr>
              <a:t>The orange box show how we use language with </a:t>
            </a:r>
            <a:r>
              <a:rPr lang="en-US" b="1" dirty="0" smtClean="0">
                <a:cs typeface="Arial" pitchFamily="34" charset="0"/>
              </a:rPr>
              <a:t>others</a:t>
            </a:r>
            <a:r>
              <a:rPr lang="en-US" dirty="0" smtClean="0">
                <a:cs typeface="Arial" pitchFamily="34" charset="0"/>
              </a:rPr>
              <a:t>. This can include non-verbal communication such as eye-contact, turn-taking as well as how conversations work.</a:t>
            </a:r>
            <a:endParaRPr lang="en-GB" dirty="0" smtClean="0">
              <a:cs typeface="Arial" pitchFamily="34" charset="0"/>
            </a:endParaRPr>
          </a:p>
          <a:p>
            <a:pPr eaLnBrk="1" fontAlgn="auto" hangingPunct="1">
              <a:spcBef>
                <a:spcPts val="0"/>
              </a:spcBef>
              <a:spcAft>
                <a:spcPts val="0"/>
              </a:spcAft>
              <a:defRPr/>
            </a:pPr>
            <a:endParaRPr lang="en-US" dirty="0" smtClean="0">
              <a:latin typeface="Arabic Typesetting" pitchFamily="66" charset="-78"/>
              <a:cs typeface="Arabic Typesetting" pitchFamily="66" charset="-78"/>
            </a:endParaRPr>
          </a:p>
          <a:p>
            <a:pPr>
              <a:defRPr/>
            </a:pPr>
            <a:endParaRPr lang="en-GB" dirty="0"/>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EC2FB5A9-DD82-47CB-A69F-C224C27E5EF5}" type="slidenum">
              <a:rPr lang="en-GB" altLang="en-US" smtClean="0"/>
              <a:pPr eaLnBrk="1" hangingPunct="1">
                <a:spcBef>
                  <a:spcPct val="0"/>
                </a:spcBef>
              </a:pPr>
              <a:t>7</a:t>
            </a:fld>
            <a:endParaRPr lang="en-GB"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eaLnBrk="1" fontAlgn="auto" hangingPunct="1">
              <a:spcBef>
                <a:spcPts val="0"/>
              </a:spcBef>
              <a:spcAft>
                <a:spcPts val="0"/>
              </a:spcAft>
              <a:buFont typeface="Arial" pitchFamily="34" charset="0"/>
              <a:buNone/>
              <a:defRPr/>
            </a:pPr>
            <a:r>
              <a:rPr lang="en-GB" sz="1100" b="1" dirty="0" smtClean="0">
                <a:cs typeface="Arial" pitchFamily="34" charset="0"/>
              </a:rPr>
              <a:t>Supporting notes:</a:t>
            </a:r>
            <a:r>
              <a:rPr lang="en-GB" sz="1100" dirty="0" smtClean="0">
                <a:cs typeface="Arial" pitchFamily="34" charset="0"/>
              </a:rPr>
              <a:t/>
            </a:r>
            <a:br>
              <a:rPr lang="en-GB" sz="1100" dirty="0" smtClean="0">
                <a:cs typeface="Arial" pitchFamily="34" charset="0"/>
              </a:rPr>
            </a:br>
            <a:r>
              <a:rPr lang="en-GB" sz="1100" dirty="0" smtClean="0">
                <a:cs typeface="Arial" pitchFamily="34" charset="0"/>
              </a:rPr>
              <a:t>Articulation of sound</a:t>
            </a:r>
          </a:p>
          <a:p>
            <a:pPr eaLnBrk="1" fontAlgn="auto" hangingPunct="1">
              <a:spcBef>
                <a:spcPts val="0"/>
              </a:spcBef>
              <a:spcAft>
                <a:spcPts val="0"/>
              </a:spcAft>
              <a:buFont typeface="Arial" pitchFamily="34" charset="0"/>
              <a:buNone/>
              <a:defRPr/>
            </a:pPr>
            <a:r>
              <a:rPr lang="en-GB" sz="1100" dirty="0" smtClean="0">
                <a:cs typeface="Arial" pitchFamily="34" charset="0"/>
              </a:rPr>
              <a:t>Co-ordination of the tongue, teeth, soft and hard palates, abdominal muscles and breath to produce sound.</a:t>
            </a:r>
          </a:p>
          <a:p>
            <a:pPr eaLnBrk="1" fontAlgn="auto" hangingPunct="1">
              <a:spcBef>
                <a:spcPts val="0"/>
              </a:spcBef>
              <a:spcAft>
                <a:spcPts val="0"/>
              </a:spcAft>
              <a:buFont typeface="Arial" pitchFamily="34" charset="0"/>
              <a:buNone/>
              <a:defRPr/>
            </a:pPr>
            <a:r>
              <a:rPr lang="en-GB" sz="1100" dirty="0" smtClean="0">
                <a:cs typeface="Arial" pitchFamily="34" charset="0"/>
              </a:rPr>
              <a:t>Speech involves language because you have to have a thought to articulate and then be able to construct this thought into words.</a:t>
            </a:r>
          </a:p>
          <a:p>
            <a:pPr eaLnBrk="1" fontAlgn="auto" hangingPunct="1">
              <a:spcBef>
                <a:spcPts val="0"/>
              </a:spcBef>
              <a:spcAft>
                <a:spcPts val="0"/>
              </a:spcAft>
              <a:buFont typeface="Arial" pitchFamily="34" charset="0"/>
              <a:buNone/>
              <a:defRPr/>
            </a:pPr>
            <a:endParaRPr lang="en-GB" sz="1100" dirty="0" smtClean="0">
              <a:cs typeface="Arial" pitchFamily="34" charset="0"/>
            </a:endParaRPr>
          </a:p>
          <a:p>
            <a:pPr eaLnBrk="1" fontAlgn="auto" hangingPunct="1">
              <a:spcBef>
                <a:spcPts val="0"/>
              </a:spcBef>
              <a:spcAft>
                <a:spcPts val="0"/>
              </a:spcAft>
              <a:buFont typeface="Arial" pitchFamily="34" charset="0"/>
              <a:buNone/>
              <a:defRPr/>
            </a:pPr>
            <a:r>
              <a:rPr lang="en-GB" sz="1100" b="1" dirty="0" smtClean="0">
                <a:cs typeface="Arial" pitchFamily="34" charset="0"/>
              </a:rPr>
              <a:t>Speech</a:t>
            </a:r>
            <a:r>
              <a:rPr lang="en-GB" sz="1100" dirty="0" smtClean="0">
                <a:cs typeface="Arial" pitchFamily="34" charset="0"/>
              </a:rPr>
              <a:t> has rules which dictate the order in which sounds can happen to make words: </a:t>
            </a:r>
          </a:p>
          <a:p>
            <a:pPr eaLnBrk="1" fontAlgn="auto" hangingPunct="1">
              <a:spcBef>
                <a:spcPts val="0"/>
              </a:spcBef>
              <a:spcAft>
                <a:spcPts val="0"/>
              </a:spcAft>
              <a:buFont typeface="Arial" pitchFamily="34" charset="0"/>
              <a:buNone/>
              <a:defRPr/>
            </a:pPr>
            <a:endParaRPr lang="en-GB" sz="1100" dirty="0" smtClean="0">
              <a:cs typeface="Arial" pitchFamily="34" charset="0"/>
            </a:endParaRPr>
          </a:p>
          <a:p>
            <a:pPr indent="361950" eaLnBrk="1" fontAlgn="auto" hangingPunct="1">
              <a:spcBef>
                <a:spcPts val="0"/>
              </a:spcBef>
              <a:spcAft>
                <a:spcPts val="0"/>
              </a:spcAft>
              <a:buFont typeface="Arial" pitchFamily="34" charset="0"/>
              <a:buChar char="•"/>
              <a:defRPr/>
            </a:pPr>
            <a:r>
              <a:rPr lang="en-GB" sz="1100" dirty="0" smtClean="0">
                <a:cs typeface="Arial" pitchFamily="34" charset="0"/>
              </a:rPr>
              <a:t>For example, in English ‘</a:t>
            </a:r>
            <a:r>
              <a:rPr lang="en-GB" sz="1100" dirty="0" err="1" smtClean="0">
                <a:cs typeface="Arial" pitchFamily="34" charset="0"/>
              </a:rPr>
              <a:t>sr</a:t>
            </a:r>
            <a:r>
              <a:rPr lang="en-GB" sz="1100" dirty="0" smtClean="0">
                <a:cs typeface="Arial" pitchFamily="34" charset="0"/>
              </a:rPr>
              <a:t>’ cannot start a words, but ‘</a:t>
            </a:r>
            <a:r>
              <a:rPr lang="en-GB" sz="1100" dirty="0" err="1" smtClean="0">
                <a:cs typeface="Arial" pitchFamily="34" charset="0"/>
              </a:rPr>
              <a:t>sp</a:t>
            </a:r>
            <a:r>
              <a:rPr lang="en-GB" sz="1100" dirty="0" smtClean="0">
                <a:cs typeface="Arial" pitchFamily="34" charset="0"/>
              </a:rPr>
              <a:t>’ can</a:t>
            </a:r>
          </a:p>
          <a:p>
            <a:pPr indent="361950" eaLnBrk="1" fontAlgn="auto" hangingPunct="1">
              <a:spcBef>
                <a:spcPts val="0"/>
              </a:spcBef>
              <a:spcAft>
                <a:spcPts val="0"/>
              </a:spcAft>
              <a:buFont typeface="Arial" pitchFamily="34" charset="0"/>
              <a:buChar char="•"/>
              <a:defRPr/>
            </a:pPr>
            <a:r>
              <a:rPr lang="en-GB" sz="1100" dirty="0" smtClean="0">
                <a:cs typeface="Arial" pitchFamily="34" charset="0"/>
              </a:rPr>
              <a:t>Different languages have different rules and in some cases use different sounds – this</a:t>
            </a:r>
          </a:p>
          <a:p>
            <a:pPr indent="361950" eaLnBrk="1" fontAlgn="auto" hangingPunct="1">
              <a:spcBef>
                <a:spcPts val="0"/>
              </a:spcBef>
              <a:spcAft>
                <a:spcPts val="0"/>
              </a:spcAft>
              <a:defRPr/>
            </a:pPr>
            <a:r>
              <a:rPr lang="en-GB" sz="1100" dirty="0" smtClean="0">
                <a:cs typeface="Arial" pitchFamily="34" charset="0"/>
              </a:rPr>
              <a:t>may be relevant for children who are learning more than one language</a:t>
            </a:r>
          </a:p>
          <a:p>
            <a:pPr marL="361950" indent="-361950" eaLnBrk="1" fontAlgn="auto" hangingPunct="1">
              <a:spcBef>
                <a:spcPts val="0"/>
              </a:spcBef>
              <a:spcAft>
                <a:spcPts val="0"/>
              </a:spcAft>
              <a:buFont typeface="Arial" pitchFamily="34" charset="0"/>
              <a:buChar char="•"/>
              <a:defRPr/>
            </a:pPr>
            <a:r>
              <a:rPr lang="en-GB" sz="1100" dirty="0" smtClean="0">
                <a:cs typeface="Arial" pitchFamily="34" charset="0"/>
              </a:rPr>
              <a:t>There is a developmental order in which children typically learn sounds</a:t>
            </a:r>
          </a:p>
          <a:p>
            <a:pPr indent="361950" eaLnBrk="1" fontAlgn="auto" hangingPunct="1">
              <a:spcBef>
                <a:spcPts val="0"/>
              </a:spcBef>
              <a:spcAft>
                <a:spcPts val="0"/>
              </a:spcAft>
              <a:buFont typeface="Arial" pitchFamily="34" charset="0"/>
              <a:buChar char="•"/>
              <a:defRPr/>
            </a:pPr>
            <a:r>
              <a:rPr lang="en-GB" sz="1100" dirty="0" smtClean="0">
                <a:cs typeface="Arial" pitchFamily="34" charset="0"/>
              </a:rPr>
              <a:t>Children’s speech development and understanding of sounds is really important for</a:t>
            </a:r>
          </a:p>
          <a:p>
            <a:pPr indent="361950" eaLnBrk="1" fontAlgn="auto" hangingPunct="1">
              <a:spcBef>
                <a:spcPts val="0"/>
              </a:spcBef>
              <a:spcAft>
                <a:spcPts val="0"/>
              </a:spcAft>
              <a:defRPr/>
            </a:pPr>
            <a:r>
              <a:rPr lang="en-GB" sz="1100" dirty="0" smtClean="0">
                <a:cs typeface="Arial" pitchFamily="34" charset="0"/>
              </a:rPr>
              <a:t>literacy development</a:t>
            </a:r>
          </a:p>
          <a:p>
            <a:pPr indent="361950" eaLnBrk="1" fontAlgn="auto" hangingPunct="1">
              <a:spcBef>
                <a:spcPts val="0"/>
              </a:spcBef>
              <a:spcAft>
                <a:spcPts val="0"/>
              </a:spcAft>
              <a:buFont typeface="Arial" pitchFamily="34" charset="0"/>
              <a:buChar char="•"/>
              <a:defRPr/>
            </a:pPr>
            <a:r>
              <a:rPr lang="en-GB" sz="1100" dirty="0" smtClean="0">
                <a:cs typeface="Arial" pitchFamily="34" charset="0"/>
              </a:rPr>
              <a:t>Fluency – many children go through a phase of stammering or stuttering; where their</a:t>
            </a:r>
          </a:p>
          <a:p>
            <a:pPr indent="361950" eaLnBrk="1" fontAlgn="auto" hangingPunct="1">
              <a:spcBef>
                <a:spcPts val="0"/>
              </a:spcBef>
              <a:spcAft>
                <a:spcPts val="0"/>
              </a:spcAft>
              <a:defRPr/>
            </a:pPr>
            <a:r>
              <a:rPr lang="en-GB" sz="1100" dirty="0" smtClean="0">
                <a:cs typeface="Arial" pitchFamily="34" charset="0"/>
              </a:rPr>
              <a:t>ideas are ahead of their ability to put the words together effectively. </a:t>
            </a:r>
          </a:p>
          <a:p>
            <a:pPr indent="361950" eaLnBrk="1" fontAlgn="auto" hangingPunct="1">
              <a:spcBef>
                <a:spcPts val="0"/>
              </a:spcBef>
              <a:spcAft>
                <a:spcPts val="0"/>
              </a:spcAft>
              <a:defRPr/>
            </a:pPr>
            <a:endParaRPr lang="en-GB" sz="1100" b="1" dirty="0" smtClean="0">
              <a:cs typeface="Arial" pitchFamily="34" charset="0"/>
            </a:endParaRPr>
          </a:p>
          <a:p>
            <a:pPr eaLnBrk="1" fontAlgn="auto" hangingPunct="1">
              <a:spcBef>
                <a:spcPts val="0"/>
              </a:spcBef>
              <a:spcAft>
                <a:spcPts val="0"/>
              </a:spcAft>
              <a:defRPr/>
            </a:pPr>
            <a:r>
              <a:rPr lang="en-GB" sz="1100" b="1" dirty="0" smtClean="0">
                <a:cs typeface="Arial" pitchFamily="34" charset="0"/>
              </a:rPr>
              <a:t>Volume</a:t>
            </a:r>
            <a:r>
              <a:rPr lang="en-GB" sz="1100" dirty="0" smtClean="0">
                <a:cs typeface="Arial" pitchFamily="34" charset="0"/>
              </a:rPr>
              <a:t> </a:t>
            </a:r>
          </a:p>
          <a:p>
            <a:pPr marL="0" lvl="1" indent="361950" eaLnBrk="1" fontAlgn="auto" hangingPunct="1">
              <a:spcBef>
                <a:spcPts val="0"/>
              </a:spcBef>
              <a:spcAft>
                <a:spcPts val="0"/>
              </a:spcAft>
              <a:buFont typeface="Arial" pitchFamily="34" charset="0"/>
              <a:buChar char="•"/>
              <a:defRPr/>
            </a:pPr>
            <a:r>
              <a:rPr lang="en-GB" sz="1100" dirty="0" smtClean="0">
                <a:cs typeface="Arial" pitchFamily="34" charset="0"/>
              </a:rPr>
              <a:t> Young children often do not control how loud or quietly they speak as well as older</a:t>
            </a:r>
          </a:p>
          <a:p>
            <a:pPr marL="0" lvl="1" indent="361950" eaLnBrk="1" fontAlgn="auto" hangingPunct="1">
              <a:spcBef>
                <a:spcPts val="0"/>
              </a:spcBef>
              <a:spcAft>
                <a:spcPts val="0"/>
              </a:spcAft>
              <a:defRPr/>
            </a:pPr>
            <a:r>
              <a:rPr lang="en-GB" sz="1100" dirty="0" smtClean="0">
                <a:cs typeface="Arial" pitchFamily="34" charset="0"/>
              </a:rPr>
              <a:t>children – perhaps saying embarrassing things at top volume!</a:t>
            </a:r>
          </a:p>
          <a:p>
            <a:pPr marL="0" lvl="1" indent="361950" eaLnBrk="1" fontAlgn="auto" hangingPunct="1">
              <a:spcBef>
                <a:spcPts val="0"/>
              </a:spcBef>
              <a:spcAft>
                <a:spcPts val="0"/>
              </a:spcAft>
              <a:buFont typeface="Arial" pitchFamily="34" charset="0"/>
              <a:buChar char="•"/>
              <a:defRPr/>
            </a:pPr>
            <a:r>
              <a:rPr lang="en-GB" sz="1100" dirty="0" smtClean="0">
                <a:cs typeface="Arial" pitchFamily="34" charset="0"/>
              </a:rPr>
              <a:t>Stress on different words can quite subtly change meanings for example, the</a:t>
            </a:r>
          </a:p>
          <a:p>
            <a:pPr marL="0" lvl="1" indent="361950" eaLnBrk="1" fontAlgn="auto" hangingPunct="1">
              <a:spcBef>
                <a:spcPts val="0"/>
              </a:spcBef>
              <a:spcAft>
                <a:spcPts val="0"/>
              </a:spcAft>
              <a:defRPr/>
            </a:pPr>
            <a:r>
              <a:rPr lang="en-GB" sz="1100" dirty="0" smtClean="0">
                <a:cs typeface="Arial" pitchFamily="34" charset="0"/>
              </a:rPr>
              <a:t>difference between </a:t>
            </a:r>
            <a:r>
              <a:rPr lang="en-GB" sz="1100" b="1" dirty="0" smtClean="0">
                <a:cs typeface="Arial" pitchFamily="34" charset="0"/>
              </a:rPr>
              <a:t>“</a:t>
            </a:r>
            <a:r>
              <a:rPr lang="en-GB" sz="1100" b="1" i="1" dirty="0" smtClean="0">
                <a:cs typeface="Arial" pitchFamily="34" charset="0"/>
              </a:rPr>
              <a:t>these </a:t>
            </a:r>
            <a:r>
              <a:rPr lang="en-GB" sz="1100" i="1" dirty="0" smtClean="0">
                <a:cs typeface="Arial" pitchFamily="34" charset="0"/>
              </a:rPr>
              <a:t>shoes are small</a:t>
            </a:r>
            <a:r>
              <a:rPr lang="en-GB" sz="1100" dirty="0" smtClean="0">
                <a:cs typeface="Arial" pitchFamily="34" charset="0"/>
              </a:rPr>
              <a:t>” or “</a:t>
            </a:r>
            <a:r>
              <a:rPr lang="en-GB" sz="1100" i="1" dirty="0" smtClean="0">
                <a:cs typeface="Arial" pitchFamily="34" charset="0"/>
              </a:rPr>
              <a:t>these shoes are </a:t>
            </a:r>
            <a:r>
              <a:rPr lang="en-GB" sz="1100" b="1" i="1" dirty="0" smtClean="0">
                <a:cs typeface="Arial" pitchFamily="34" charset="0"/>
              </a:rPr>
              <a:t>small” </a:t>
            </a:r>
            <a:r>
              <a:rPr lang="en-GB" sz="1100" dirty="0" smtClean="0">
                <a:cs typeface="Arial" pitchFamily="34" charset="0"/>
              </a:rPr>
              <a:t>– where the</a:t>
            </a:r>
          </a:p>
          <a:p>
            <a:pPr marL="0" lvl="1" indent="361950" eaLnBrk="1" fontAlgn="auto" hangingPunct="1">
              <a:spcBef>
                <a:spcPts val="0"/>
              </a:spcBef>
              <a:spcAft>
                <a:spcPts val="0"/>
              </a:spcAft>
              <a:defRPr/>
            </a:pPr>
            <a:r>
              <a:rPr lang="en-GB" sz="1100" dirty="0" smtClean="0">
                <a:cs typeface="Arial" pitchFamily="34" charset="0"/>
              </a:rPr>
              <a:t>first example is comparing different shoes and the second example is emphasising the</a:t>
            </a:r>
          </a:p>
          <a:p>
            <a:pPr marL="0" lvl="1" indent="361950" eaLnBrk="1" fontAlgn="auto" hangingPunct="1">
              <a:spcBef>
                <a:spcPts val="0"/>
              </a:spcBef>
              <a:spcAft>
                <a:spcPts val="0"/>
              </a:spcAft>
              <a:defRPr/>
            </a:pPr>
            <a:r>
              <a:rPr lang="en-GB" sz="1100" dirty="0" smtClean="0">
                <a:cs typeface="Arial" pitchFamily="34" charset="0"/>
              </a:rPr>
              <a:t>size. Thinking of more examples with different stresses is also a good activity</a:t>
            </a:r>
          </a:p>
          <a:p>
            <a:pPr marL="0" lvl="1" indent="361950" eaLnBrk="1" fontAlgn="auto" hangingPunct="1">
              <a:spcBef>
                <a:spcPts val="0"/>
              </a:spcBef>
              <a:spcAft>
                <a:spcPts val="0"/>
              </a:spcAft>
              <a:buFont typeface="Arial" pitchFamily="34" charset="0"/>
              <a:buChar char="•"/>
              <a:defRPr/>
            </a:pPr>
            <a:r>
              <a:rPr lang="en-GB" sz="1100" dirty="0" smtClean="0">
                <a:cs typeface="Arial" pitchFamily="34" charset="0"/>
              </a:rPr>
              <a:t>Some children do not have much control over their pitch, but show that they are</a:t>
            </a:r>
          </a:p>
          <a:p>
            <a:pPr marL="0" lvl="1" indent="361950" eaLnBrk="1" fontAlgn="auto" hangingPunct="1">
              <a:spcBef>
                <a:spcPts val="0"/>
              </a:spcBef>
              <a:spcAft>
                <a:spcPts val="0"/>
              </a:spcAft>
              <a:defRPr/>
            </a:pPr>
            <a:r>
              <a:rPr lang="en-GB" sz="1100" dirty="0" smtClean="0">
                <a:cs typeface="Arial" pitchFamily="34" charset="0"/>
              </a:rPr>
              <a:t>learning flexibility with this skill, for example using a high pitched voice when</a:t>
            </a:r>
          </a:p>
          <a:p>
            <a:pPr marL="0" lvl="1" indent="361950" eaLnBrk="1" fontAlgn="auto" hangingPunct="1">
              <a:spcBef>
                <a:spcPts val="0"/>
              </a:spcBef>
              <a:spcAft>
                <a:spcPts val="0"/>
              </a:spcAft>
              <a:defRPr/>
            </a:pPr>
            <a:r>
              <a:rPr lang="en-GB" sz="1100" dirty="0" smtClean="0">
                <a:cs typeface="Arial" pitchFamily="34" charset="0"/>
              </a:rPr>
              <a:t>pretending to be a character in role play or a story.</a:t>
            </a:r>
          </a:p>
          <a:p>
            <a:pPr lvl="1" eaLnBrk="1" fontAlgn="auto" hangingPunct="1">
              <a:spcBef>
                <a:spcPts val="0"/>
              </a:spcBef>
              <a:spcAft>
                <a:spcPts val="0"/>
              </a:spcAft>
              <a:buFont typeface="Arial" pitchFamily="34" charset="0"/>
              <a:buNone/>
              <a:defRPr/>
            </a:pPr>
            <a:endParaRPr lang="en-GB" sz="1100" dirty="0" smtClean="0">
              <a:latin typeface="Arial" pitchFamily="34" charset="0"/>
              <a:cs typeface="Arial" pitchFamily="34" charset="0"/>
            </a:endParaRPr>
          </a:p>
          <a:p>
            <a:pPr>
              <a:defRPr/>
            </a:pPr>
            <a:endParaRPr lang="en-GB" dirty="0"/>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CD503F35-5E97-416C-B75D-4B46E9749E67}" type="slidenum">
              <a:rPr lang="en-GB" altLang="en-US" smtClean="0"/>
              <a:pPr eaLnBrk="1" hangingPunct="1">
                <a:spcBef>
                  <a:spcPct val="0"/>
                </a:spcBef>
              </a:pPr>
              <a:t>8</a:t>
            </a:fld>
            <a:endParaRPr lang="en-GB"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GB" b="1" dirty="0" smtClean="0">
                <a:cs typeface="Arial" pitchFamily="34" charset="0"/>
              </a:rPr>
              <a:t>Supporting notes:</a:t>
            </a:r>
          </a:p>
          <a:p>
            <a:pPr eaLnBrk="1" fontAlgn="auto" hangingPunct="1">
              <a:spcBef>
                <a:spcPts val="0"/>
              </a:spcBef>
              <a:spcAft>
                <a:spcPts val="0"/>
              </a:spcAft>
              <a:defRPr/>
            </a:pPr>
            <a:endParaRPr lang="en-GB" dirty="0" smtClean="0">
              <a:cs typeface="Arial" pitchFamily="34" charset="0"/>
            </a:endParaRPr>
          </a:p>
          <a:p>
            <a:pPr eaLnBrk="1" fontAlgn="auto" hangingPunct="1">
              <a:spcBef>
                <a:spcPts val="0"/>
              </a:spcBef>
              <a:spcAft>
                <a:spcPts val="0"/>
              </a:spcAft>
              <a:defRPr/>
            </a:pPr>
            <a:r>
              <a:rPr lang="en-GB" dirty="0" smtClean="0">
                <a:cs typeface="Arial" pitchFamily="34" charset="0"/>
              </a:rPr>
              <a:t>These points are relevant for understanding </a:t>
            </a:r>
            <a:r>
              <a:rPr lang="en-GB" u="sng" dirty="0" smtClean="0">
                <a:cs typeface="Arial" pitchFamily="34" charset="0"/>
              </a:rPr>
              <a:t>and</a:t>
            </a:r>
            <a:r>
              <a:rPr lang="en-GB" dirty="0" smtClean="0">
                <a:cs typeface="Arial" pitchFamily="34" charset="0"/>
              </a:rPr>
              <a:t> talking</a:t>
            </a:r>
          </a:p>
          <a:p>
            <a:pPr eaLnBrk="1" fontAlgn="auto" hangingPunct="1">
              <a:spcBef>
                <a:spcPts val="0"/>
              </a:spcBef>
              <a:spcAft>
                <a:spcPts val="0"/>
              </a:spcAft>
              <a:defRPr/>
            </a:pPr>
            <a:endParaRPr lang="en-GB" dirty="0" smtClean="0">
              <a:cs typeface="Arial" pitchFamily="34" charset="0"/>
            </a:endParaRPr>
          </a:p>
          <a:p>
            <a:pPr indent="363750" eaLnBrk="1" fontAlgn="auto" hangingPunct="1">
              <a:spcBef>
                <a:spcPts val="0"/>
              </a:spcBef>
              <a:spcAft>
                <a:spcPts val="0"/>
              </a:spcAft>
              <a:buFont typeface="Arial" pitchFamily="34" charset="0"/>
              <a:buChar char="•"/>
              <a:defRPr/>
            </a:pPr>
            <a:r>
              <a:rPr lang="en-GB" dirty="0" smtClean="0">
                <a:cs typeface="Arial" pitchFamily="34" charset="0"/>
              </a:rPr>
              <a:t>Learning language is very complicated.</a:t>
            </a:r>
          </a:p>
          <a:p>
            <a:pPr marL="363750" indent="-363750" eaLnBrk="1" fontAlgn="auto" hangingPunct="1">
              <a:spcBef>
                <a:spcPts val="0"/>
              </a:spcBef>
              <a:spcAft>
                <a:spcPts val="0"/>
              </a:spcAft>
              <a:buFont typeface="Arial" pitchFamily="34" charset="0"/>
              <a:buChar char="•"/>
              <a:defRPr/>
            </a:pPr>
            <a:r>
              <a:rPr lang="en-GB" dirty="0" smtClean="0">
                <a:cs typeface="Arial" pitchFamily="34" charset="0"/>
              </a:rPr>
              <a:t>Language includes a complex sets of rules. It can be seen like a set of building blocks, where words are added together to make phrases and sentences. Some words can be added to and changed. For example adding an ‘s’ to show more than one of something or adding ’</a:t>
            </a:r>
            <a:r>
              <a:rPr lang="en-GB" dirty="0" err="1" smtClean="0">
                <a:cs typeface="Arial" pitchFamily="34" charset="0"/>
              </a:rPr>
              <a:t>ed</a:t>
            </a:r>
            <a:r>
              <a:rPr lang="en-GB" dirty="0" smtClean="0">
                <a:cs typeface="Arial" pitchFamily="34" charset="0"/>
              </a:rPr>
              <a:t>’ to show something happened in the past. </a:t>
            </a:r>
          </a:p>
          <a:p>
            <a:pPr marL="363750" indent="-363750" eaLnBrk="1" fontAlgn="auto" hangingPunct="1">
              <a:spcBef>
                <a:spcPts val="0"/>
              </a:spcBef>
              <a:spcAft>
                <a:spcPts val="0"/>
              </a:spcAft>
              <a:buFont typeface="Arial" pitchFamily="34" charset="0"/>
              <a:buChar char="•"/>
              <a:defRPr/>
            </a:pPr>
            <a:r>
              <a:rPr lang="en-GB" dirty="0" smtClean="0">
                <a:cs typeface="Arial" pitchFamily="34" charset="0"/>
              </a:rPr>
              <a:t>However, English is full of lots of exceptions and irregular words. For example one child, two children or </a:t>
            </a:r>
            <a:r>
              <a:rPr lang="en-GB" i="1" dirty="0" smtClean="0">
                <a:cs typeface="Arial" pitchFamily="34" charset="0"/>
              </a:rPr>
              <a:t>“I went to the park” </a:t>
            </a:r>
            <a:r>
              <a:rPr lang="en-GB" dirty="0" smtClean="0">
                <a:cs typeface="Arial" pitchFamily="34" charset="0"/>
              </a:rPr>
              <a:t>rather than </a:t>
            </a:r>
            <a:r>
              <a:rPr lang="en-GB" i="1" dirty="0" smtClean="0">
                <a:cs typeface="Arial" pitchFamily="34" charset="0"/>
              </a:rPr>
              <a:t>“I </a:t>
            </a:r>
            <a:r>
              <a:rPr lang="en-GB" i="1" dirty="0" err="1" smtClean="0">
                <a:cs typeface="Arial" pitchFamily="34" charset="0"/>
              </a:rPr>
              <a:t>goed</a:t>
            </a:r>
            <a:r>
              <a:rPr lang="en-GB" i="1" dirty="0" smtClean="0">
                <a:cs typeface="Arial" pitchFamily="34" charset="0"/>
              </a:rPr>
              <a:t>.”</a:t>
            </a:r>
          </a:p>
          <a:p>
            <a:pPr marL="363750" indent="-363750" eaLnBrk="1" fontAlgn="auto" hangingPunct="1">
              <a:spcBef>
                <a:spcPts val="0"/>
              </a:spcBef>
              <a:spcAft>
                <a:spcPts val="0"/>
              </a:spcAft>
              <a:buFont typeface="Arial" pitchFamily="34" charset="0"/>
              <a:buChar char="•"/>
              <a:defRPr/>
            </a:pPr>
            <a:r>
              <a:rPr lang="en-GB" dirty="0" smtClean="0">
                <a:cs typeface="Arial" pitchFamily="34" charset="0"/>
              </a:rPr>
              <a:t>As children get older, they can do more complex things. For example their sentences are longer, with more complex grammar and ideas and these ideas are linked together in stories or narratives. This is the same with understanding.</a:t>
            </a:r>
          </a:p>
          <a:p>
            <a:pPr marL="363750" indent="-363750" eaLnBrk="1" fontAlgn="auto" hangingPunct="1">
              <a:spcBef>
                <a:spcPts val="0"/>
              </a:spcBef>
              <a:spcAft>
                <a:spcPts val="0"/>
              </a:spcAft>
              <a:buFont typeface="Arial" pitchFamily="34" charset="0"/>
              <a:buChar char="•"/>
              <a:defRPr/>
            </a:pPr>
            <a:r>
              <a:rPr lang="en-GB" dirty="0" smtClean="0">
                <a:cs typeface="Arial" pitchFamily="34" charset="0"/>
              </a:rPr>
              <a:t>When we use the word ‘stories’, this doesn’t just mean making up a pretend story. Much of what we share is like a story. For example what we did at the weekend, what’s happening in an activity, what happened when someone bumped their toe outside. These conversations can be described as stories, as they often have a sequence of events with people (characters) and a point or a purpose.</a:t>
            </a:r>
          </a:p>
          <a:p>
            <a:pPr marL="363750" indent="-363750" eaLnBrk="1" fontAlgn="auto" hangingPunct="1">
              <a:spcBef>
                <a:spcPts val="0"/>
              </a:spcBef>
              <a:spcAft>
                <a:spcPts val="0"/>
              </a:spcAft>
              <a:buFont typeface="Arial" pitchFamily="34" charset="0"/>
              <a:buChar char="•"/>
              <a:defRPr/>
            </a:pPr>
            <a:r>
              <a:rPr lang="en-GB" dirty="0" smtClean="0">
                <a:cs typeface="Arial" pitchFamily="34" charset="0"/>
              </a:rPr>
              <a:t>Higher level skills are really important and look at how we put together language with our knowledge of the world. For example, if I say </a:t>
            </a:r>
            <a:r>
              <a:rPr lang="en-GB" i="1" dirty="0" smtClean="0">
                <a:cs typeface="Arial" pitchFamily="34" charset="0"/>
              </a:rPr>
              <a:t>“I think I’ll take my umbrella today</a:t>
            </a:r>
            <a:r>
              <a:rPr lang="en-GB" dirty="0" smtClean="0">
                <a:cs typeface="Arial" pitchFamily="34" charset="0"/>
              </a:rPr>
              <a:t>’” what do you understand? That I think it’s going to rain. This is a good example of combining the language which is said with world knowledge and previous experience to make an inference. The words don’t say that it is going to rain, but you infer it.</a:t>
            </a:r>
          </a:p>
          <a:p>
            <a:pPr marL="363750" indent="-363750" eaLnBrk="1" fontAlgn="auto" hangingPunct="1">
              <a:spcBef>
                <a:spcPts val="0"/>
              </a:spcBef>
              <a:spcAft>
                <a:spcPts val="0"/>
              </a:spcAft>
              <a:buFont typeface="Arial" pitchFamily="34" charset="0"/>
              <a:buChar char="•"/>
              <a:defRPr/>
            </a:pPr>
            <a:r>
              <a:rPr lang="en-GB" dirty="0" smtClean="0">
                <a:cs typeface="Arial" pitchFamily="34" charset="0"/>
              </a:rPr>
              <a:t>It may be useful to highlight that in typical language development, children need to understand a word before they will be able to use it. </a:t>
            </a:r>
            <a:r>
              <a:rPr lang="en-GB" b="1" dirty="0" smtClean="0">
                <a:cs typeface="Arial" pitchFamily="34" charset="0"/>
              </a:rPr>
              <a:t>Understanding precedes use. </a:t>
            </a:r>
            <a:endParaRPr lang="en-GB" dirty="0" smtClean="0">
              <a:cs typeface="Arial" pitchFamily="34" charset="0"/>
            </a:endParaRPr>
          </a:p>
          <a:p>
            <a:pPr marL="363750" indent="-363750" eaLnBrk="1" fontAlgn="auto" hangingPunct="1">
              <a:spcBef>
                <a:spcPts val="0"/>
              </a:spcBef>
              <a:spcAft>
                <a:spcPts val="0"/>
              </a:spcAft>
              <a:defRPr/>
            </a:pPr>
            <a:endParaRPr lang="en-GB" dirty="0" smtClean="0">
              <a:latin typeface="Arial" pitchFamily="34" charset="0"/>
              <a:cs typeface="Arial" pitchFamily="34" charset="0"/>
            </a:endParaRPr>
          </a:p>
          <a:p>
            <a:pPr>
              <a:defRPr/>
            </a:pPr>
            <a:endParaRPr lang="en-GB" dirty="0"/>
          </a:p>
        </p:txBody>
      </p:sp>
      <p:sp>
        <p:nvSpPr>
          <p:cNvPr id="378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C9F258E9-DB1E-47E1-A3F0-E45EDD43AD41}" type="slidenum">
              <a:rPr lang="en-GB" altLang="en-US" smtClean="0"/>
              <a:pPr eaLnBrk="1" hangingPunct="1">
                <a:spcBef>
                  <a:spcPct val="0"/>
                </a:spcBef>
              </a:pPr>
              <a:t>9</a:t>
            </a:fld>
            <a:endParaRPr lang="en-GB"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marL="361950" indent="-361950" eaLnBrk="1" fontAlgn="auto" hangingPunct="1">
              <a:spcBef>
                <a:spcPts val="0"/>
              </a:spcBef>
              <a:spcAft>
                <a:spcPts val="0"/>
              </a:spcAft>
              <a:defRPr/>
            </a:pPr>
            <a:r>
              <a:rPr lang="en-GB" b="1" dirty="0" smtClean="0">
                <a:cs typeface="Arial" pitchFamily="34" charset="0"/>
              </a:rPr>
              <a:t>Supporting notes:</a:t>
            </a:r>
          </a:p>
          <a:p>
            <a:pPr marL="361950" indent="-361950" eaLnBrk="1" fontAlgn="auto" hangingPunct="1">
              <a:spcBef>
                <a:spcPts val="0"/>
              </a:spcBef>
              <a:spcAft>
                <a:spcPts val="0"/>
              </a:spcAft>
              <a:defRPr/>
            </a:pPr>
            <a:endParaRPr lang="en-GB" b="1" dirty="0" smtClean="0">
              <a:cs typeface="Arial" pitchFamily="34" charset="0"/>
            </a:endParaRPr>
          </a:p>
          <a:p>
            <a:pPr marL="361950" indent="-361950" eaLnBrk="1" fontAlgn="auto" hangingPunct="1">
              <a:spcBef>
                <a:spcPts val="0"/>
              </a:spcBef>
              <a:spcAft>
                <a:spcPts val="0"/>
              </a:spcAft>
              <a:buFont typeface="Arial" pitchFamily="34" charset="0"/>
              <a:buChar char="•"/>
              <a:defRPr/>
            </a:pPr>
            <a:r>
              <a:rPr lang="en-GB" dirty="0" smtClean="0">
                <a:cs typeface="Arial" pitchFamily="34" charset="0"/>
              </a:rPr>
              <a:t>Non-verbal communication describes the skills that don’t rely on speech or verbal communication</a:t>
            </a:r>
          </a:p>
          <a:p>
            <a:pPr marL="361950" indent="-361950" eaLnBrk="1" fontAlgn="auto" hangingPunct="1">
              <a:spcBef>
                <a:spcPts val="0"/>
              </a:spcBef>
              <a:spcAft>
                <a:spcPts val="0"/>
              </a:spcAft>
              <a:buFont typeface="Arial" pitchFamily="34" charset="0"/>
              <a:buChar char="•"/>
              <a:defRPr/>
            </a:pPr>
            <a:endParaRPr lang="en-GB" dirty="0" smtClean="0">
              <a:cs typeface="Arial" pitchFamily="34" charset="0"/>
            </a:endParaRPr>
          </a:p>
          <a:p>
            <a:pPr marL="361950" indent="-361950" eaLnBrk="1" fontAlgn="auto" hangingPunct="1">
              <a:spcBef>
                <a:spcPts val="0"/>
              </a:spcBef>
              <a:spcAft>
                <a:spcPts val="0"/>
              </a:spcAft>
              <a:buFont typeface="Arial" pitchFamily="34" charset="0"/>
              <a:buChar char="•"/>
              <a:defRPr/>
            </a:pPr>
            <a:r>
              <a:rPr lang="en-GB" dirty="0" smtClean="0">
                <a:cs typeface="Arial" pitchFamily="34" charset="0"/>
              </a:rPr>
              <a:t>Non verbal communication accounts for a good deal of meaning in our communication</a:t>
            </a:r>
          </a:p>
          <a:p>
            <a:pPr marL="361950" indent="-361950" eaLnBrk="1" fontAlgn="auto" hangingPunct="1">
              <a:spcBef>
                <a:spcPts val="0"/>
              </a:spcBef>
              <a:spcAft>
                <a:spcPts val="0"/>
              </a:spcAft>
              <a:defRPr/>
            </a:pPr>
            <a:endParaRPr lang="en-GB" dirty="0" smtClean="0">
              <a:cs typeface="Arial" pitchFamily="34" charset="0"/>
            </a:endParaRPr>
          </a:p>
          <a:p>
            <a:pPr marL="361950" indent="-361950" eaLnBrk="1" fontAlgn="auto" hangingPunct="1">
              <a:spcBef>
                <a:spcPts val="0"/>
              </a:spcBef>
              <a:spcAft>
                <a:spcPts val="0"/>
              </a:spcAft>
              <a:buFont typeface="Arial" pitchFamily="34" charset="0"/>
              <a:buChar char="•"/>
              <a:defRPr/>
            </a:pPr>
            <a:r>
              <a:rPr lang="en-GB" dirty="0" smtClean="0">
                <a:cs typeface="Arial" pitchFamily="34" charset="0"/>
              </a:rPr>
              <a:t>Good ways to demonstrate this are by: </a:t>
            </a:r>
          </a:p>
          <a:p>
            <a:pPr marL="721090" lvl="1" indent="-174665" eaLnBrk="1" fontAlgn="auto" hangingPunct="1">
              <a:spcBef>
                <a:spcPts val="0"/>
              </a:spcBef>
              <a:spcAft>
                <a:spcPts val="0"/>
              </a:spcAft>
              <a:buFont typeface="Courier New" pitchFamily="49" charset="0"/>
              <a:buChar char="o"/>
              <a:defRPr/>
            </a:pPr>
            <a:r>
              <a:rPr lang="en-GB" dirty="0" smtClean="0">
                <a:cs typeface="Arial" pitchFamily="34" charset="0"/>
              </a:rPr>
              <a:t>Having mixed messages. For example saying “</a:t>
            </a:r>
            <a:r>
              <a:rPr lang="en-GB" i="1" dirty="0" smtClean="0">
                <a:cs typeface="Arial" pitchFamily="34" charset="0"/>
              </a:rPr>
              <a:t>I’m really pleased to see you</a:t>
            </a:r>
            <a:r>
              <a:rPr lang="en-GB" dirty="0" smtClean="0">
                <a:cs typeface="Arial" pitchFamily="34" charset="0"/>
              </a:rPr>
              <a:t>” with a cross or miserable face</a:t>
            </a:r>
          </a:p>
          <a:p>
            <a:pPr marL="721090" lvl="1" indent="-174665" eaLnBrk="1" fontAlgn="auto" hangingPunct="1">
              <a:spcBef>
                <a:spcPts val="0"/>
              </a:spcBef>
              <a:spcAft>
                <a:spcPts val="0"/>
              </a:spcAft>
              <a:buFont typeface="Courier New" pitchFamily="49" charset="0"/>
              <a:buChar char="o"/>
              <a:defRPr/>
            </a:pPr>
            <a:r>
              <a:rPr lang="en-GB" dirty="0" smtClean="0">
                <a:cs typeface="Arial" pitchFamily="34" charset="0"/>
              </a:rPr>
              <a:t>Giving people communication barriers. For example secretly telling them they must not make eye contact during a conversation and then seeing how others (and they) felt </a:t>
            </a:r>
          </a:p>
          <a:p>
            <a:pPr marL="721090" lvl="1" indent="-174665" eaLnBrk="1" fontAlgn="auto" hangingPunct="1">
              <a:spcBef>
                <a:spcPts val="0"/>
              </a:spcBef>
              <a:spcAft>
                <a:spcPts val="0"/>
              </a:spcAft>
              <a:buFont typeface="Courier New" pitchFamily="49" charset="0"/>
              <a:buChar char="o"/>
              <a:defRPr/>
            </a:pPr>
            <a:r>
              <a:rPr lang="en-GB" dirty="0" smtClean="0">
                <a:cs typeface="Arial" pitchFamily="34" charset="0"/>
              </a:rPr>
              <a:t>Using the same message but for different people or purposes. For example asking a friend to lend you five pounds versus asking your boss for a pay rise. </a:t>
            </a:r>
          </a:p>
          <a:p>
            <a:pPr eaLnBrk="1" fontAlgn="auto" hangingPunct="1">
              <a:spcBef>
                <a:spcPts val="0"/>
              </a:spcBef>
              <a:spcAft>
                <a:spcPts val="0"/>
              </a:spcAft>
              <a:defRPr/>
            </a:pPr>
            <a:endParaRPr lang="en-GB" dirty="0" smtClean="0"/>
          </a:p>
          <a:p>
            <a:pPr>
              <a:defRPr/>
            </a:pPr>
            <a:endParaRPr lang="en-GB" dirty="0"/>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E8382C76-95DE-46DB-AD00-B75AAD883C09}" type="slidenum">
              <a:rPr lang="en-GB" altLang="en-US" smtClean="0"/>
              <a:pPr eaLnBrk="1" hangingPunct="1">
                <a:spcBef>
                  <a:spcPct val="0"/>
                </a:spcBef>
              </a:pPr>
              <a:t>10</a:t>
            </a:fld>
            <a:endParaRPr lang="en-GB"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GB" b="1" dirty="0" smtClean="0">
                <a:cs typeface="Arial" pitchFamily="34" charset="0"/>
              </a:rPr>
              <a:t>Supporting notes:</a:t>
            </a:r>
          </a:p>
          <a:p>
            <a:pPr marL="363750" indent="-363750" eaLnBrk="1" fontAlgn="auto" hangingPunct="1">
              <a:spcBef>
                <a:spcPts val="0"/>
              </a:spcBef>
              <a:spcAft>
                <a:spcPts val="0"/>
              </a:spcAft>
              <a:buFont typeface="Arial" pitchFamily="34" charset="0"/>
              <a:buChar char="•"/>
              <a:defRPr/>
            </a:pPr>
            <a:endParaRPr lang="en-GB" b="1" dirty="0" smtClean="0">
              <a:cs typeface="Arial" pitchFamily="34" charset="0"/>
            </a:endParaRPr>
          </a:p>
          <a:p>
            <a:pPr marL="363750" indent="-363750" eaLnBrk="1" fontAlgn="auto" hangingPunct="1">
              <a:spcBef>
                <a:spcPts val="0"/>
              </a:spcBef>
              <a:spcAft>
                <a:spcPts val="0"/>
              </a:spcAft>
              <a:buFont typeface="Arial" pitchFamily="34" charset="0"/>
              <a:buChar char="•"/>
              <a:defRPr/>
            </a:pPr>
            <a:r>
              <a:rPr lang="en-GB" dirty="0" smtClean="0">
                <a:cs typeface="Arial" pitchFamily="34" charset="0"/>
              </a:rPr>
              <a:t>The Communication Trust booklet </a:t>
            </a:r>
            <a:r>
              <a:rPr lang="en-GB" i="1" dirty="0" smtClean="0">
                <a:cs typeface="Arial" pitchFamily="34" charset="0"/>
              </a:rPr>
              <a:t>Explaining SLCN</a:t>
            </a:r>
            <a:r>
              <a:rPr lang="en-GB" dirty="0" smtClean="0">
                <a:cs typeface="Arial" pitchFamily="34" charset="0"/>
              </a:rPr>
              <a:t> may be a useful supplementary resource</a:t>
            </a:r>
          </a:p>
          <a:p>
            <a:pPr marL="363750" indent="-363750" eaLnBrk="1" fontAlgn="auto" hangingPunct="1">
              <a:spcBef>
                <a:spcPts val="0"/>
              </a:spcBef>
              <a:spcAft>
                <a:spcPts val="0"/>
              </a:spcAft>
              <a:buFont typeface="Arial" pitchFamily="34" charset="0"/>
              <a:buChar char="•"/>
              <a:defRPr/>
            </a:pPr>
            <a:endParaRPr lang="en-GB" dirty="0" smtClean="0">
              <a:cs typeface="Arial" pitchFamily="34" charset="0"/>
            </a:endParaRPr>
          </a:p>
          <a:p>
            <a:pPr marL="363750" indent="-363750" eaLnBrk="1" fontAlgn="auto" hangingPunct="1">
              <a:spcBef>
                <a:spcPts val="0"/>
              </a:spcBef>
              <a:spcAft>
                <a:spcPts val="0"/>
              </a:spcAft>
              <a:buFont typeface="Arial" pitchFamily="34" charset="0"/>
              <a:buChar char="•"/>
              <a:defRPr/>
            </a:pPr>
            <a:r>
              <a:rPr lang="en-GB" dirty="0" smtClean="0">
                <a:cs typeface="Arial" pitchFamily="34" charset="0"/>
              </a:rPr>
              <a:t>Children may have difficulty in one or more areas of speech, language and communication</a:t>
            </a:r>
          </a:p>
          <a:p>
            <a:pPr marL="363750" indent="-363750" eaLnBrk="1" fontAlgn="auto" hangingPunct="1">
              <a:spcBef>
                <a:spcPts val="0"/>
              </a:spcBef>
              <a:spcAft>
                <a:spcPts val="0"/>
              </a:spcAft>
              <a:buFont typeface="Arial" pitchFamily="34" charset="0"/>
              <a:buChar char="•"/>
              <a:defRPr/>
            </a:pPr>
            <a:endParaRPr lang="en-GB" dirty="0" smtClean="0">
              <a:cs typeface="Arial" pitchFamily="34" charset="0"/>
            </a:endParaRPr>
          </a:p>
          <a:p>
            <a:pPr marL="363750" indent="-363750" eaLnBrk="1" fontAlgn="auto" hangingPunct="1">
              <a:spcBef>
                <a:spcPts val="0"/>
              </a:spcBef>
              <a:spcAft>
                <a:spcPts val="0"/>
              </a:spcAft>
              <a:buFont typeface="Arial" pitchFamily="34" charset="0"/>
              <a:buChar char="•"/>
              <a:defRPr/>
            </a:pPr>
            <a:r>
              <a:rPr lang="en-GB" dirty="0" smtClean="0">
                <a:cs typeface="Arial" pitchFamily="34" charset="0"/>
              </a:rPr>
              <a:t>Their difficulties can be at different levels, for example, they could have slight difficulties in all areas or a significant difficulty in one (or any other combination) </a:t>
            </a:r>
          </a:p>
          <a:p>
            <a:pPr marL="363750" indent="-363750" eaLnBrk="1" fontAlgn="auto" hangingPunct="1">
              <a:spcBef>
                <a:spcPts val="0"/>
              </a:spcBef>
              <a:spcAft>
                <a:spcPts val="0"/>
              </a:spcAft>
              <a:defRPr/>
            </a:pPr>
            <a:endParaRPr lang="en-GB" dirty="0" smtClean="0">
              <a:cs typeface="Arial" pitchFamily="34" charset="0"/>
            </a:endParaRPr>
          </a:p>
          <a:p>
            <a:pPr marL="363750" indent="-363750" eaLnBrk="1" fontAlgn="auto" hangingPunct="1">
              <a:spcBef>
                <a:spcPts val="0"/>
              </a:spcBef>
              <a:spcAft>
                <a:spcPts val="0"/>
              </a:spcAft>
              <a:buFont typeface="Arial" pitchFamily="34" charset="0"/>
              <a:buChar char="•"/>
              <a:defRPr/>
            </a:pPr>
            <a:r>
              <a:rPr lang="en-GB" dirty="0" smtClean="0">
                <a:cs typeface="Arial" pitchFamily="34" charset="0"/>
              </a:rPr>
              <a:t>It is important to stress that these can be exacerbated by poor support in the environment . For example adults saying too much or using too complex language. Practitioners should not focus on the child doing things ‘wrong’.</a:t>
            </a:r>
          </a:p>
          <a:p>
            <a:pPr>
              <a:defRPr/>
            </a:pPr>
            <a:endParaRPr lang="en-GB" dirty="0"/>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8CE27FB7-586B-4A75-B514-429FEC40ED99}" type="slidenum">
              <a:rPr lang="en-GB" altLang="en-US" smtClean="0"/>
              <a:pPr eaLnBrk="1" hangingPunct="1">
                <a:spcBef>
                  <a:spcPct val="0"/>
                </a:spcBef>
              </a:pPr>
              <a:t>11</a:t>
            </a:fld>
            <a:endParaRPr lang="en-GB"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rPr>
              <a:t>Wellcomm S&amp;L assessment tool: enter nursery/reception and if teacher raises concern; suitable for Early years children to the end of yr 1, beg of yr 2.</a:t>
            </a:r>
          </a:p>
          <a:p>
            <a:r>
              <a:rPr lang="en-GB" altLang="en-US" smtClean="0">
                <a:latin typeface="Arial" pitchFamily="34" charset="0"/>
              </a:rPr>
              <a:t>Communication trust progression tools: Yr2  - Yr 6 </a:t>
            </a:r>
          </a:p>
          <a:p>
            <a:r>
              <a:rPr lang="en-GB" altLang="en-US" smtClean="0">
                <a:latin typeface="Arial" pitchFamily="34" charset="0"/>
              </a:rPr>
              <a:t>Information or concverns raised by the teacher through their own asessments and through discussions with parents/carers</a:t>
            </a:r>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1D64E7E7-3AC2-4A5C-8A85-D9A3406463B5}" type="slidenum">
              <a:rPr lang="en-GB" altLang="en-US" smtClean="0"/>
              <a:pPr eaLnBrk="1" hangingPunct="1"/>
              <a:t>12</a:t>
            </a:fld>
            <a:endParaRPr lang="en-GB"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marL="171450" indent="-171450">
              <a:lnSpc>
                <a:spcPct val="150000"/>
              </a:lnSpc>
              <a:buFont typeface="Arial" panose="020B0604020202020204" pitchFamily="34" charset="0"/>
              <a:buChar char="•"/>
              <a:defRPr/>
            </a:pPr>
            <a:r>
              <a:rPr lang="en-GB" dirty="0" smtClean="0"/>
              <a:t>The assessment tools are diagnostic assessments – which means they provide a picture of the </a:t>
            </a:r>
            <a:r>
              <a:rPr lang="en-GB" dirty="0" err="1" smtClean="0"/>
              <a:t>childs’</a:t>
            </a:r>
            <a:r>
              <a:rPr lang="en-GB" dirty="0" smtClean="0"/>
              <a:t> strengths and areas of concern. </a:t>
            </a:r>
          </a:p>
          <a:p>
            <a:pPr marL="171450" indent="-171450">
              <a:lnSpc>
                <a:spcPct val="150000"/>
              </a:lnSpc>
              <a:buFont typeface="Arial" panose="020B0604020202020204" pitchFamily="34" charset="0"/>
              <a:buChar char="•"/>
              <a:defRPr/>
            </a:pPr>
            <a:r>
              <a:rPr lang="en-GB" dirty="0" smtClean="0"/>
              <a:t>This enables us to target the areas of S&amp;L that the child needs to develop.</a:t>
            </a:r>
          </a:p>
          <a:p>
            <a:pPr marL="171450" indent="-171450">
              <a:lnSpc>
                <a:spcPct val="150000"/>
              </a:lnSpc>
              <a:buFont typeface="Arial" panose="020B0604020202020204" pitchFamily="34" charset="0"/>
              <a:buChar char="•"/>
              <a:defRPr/>
            </a:pPr>
            <a:r>
              <a:rPr lang="en-GB" dirty="0" smtClean="0"/>
              <a:t>The assessment tool also provide an overall assessment of their S&amp;L development – Traffic light system Red – Amber – Green</a:t>
            </a:r>
          </a:p>
          <a:p>
            <a:pPr marL="171450" indent="-171450">
              <a:lnSpc>
                <a:spcPct val="150000"/>
              </a:lnSpc>
              <a:buFont typeface="Arial" panose="020B0604020202020204" pitchFamily="34" charset="0"/>
              <a:buChar char="•"/>
              <a:defRPr/>
            </a:pPr>
            <a:r>
              <a:rPr lang="en-GB" dirty="0" smtClean="0"/>
              <a:t>Any pupils that fall within Red and Amber are provided with some sort of additional provision.</a:t>
            </a:r>
          </a:p>
          <a:p>
            <a:pPr>
              <a:defRPr/>
            </a:pPr>
            <a:endParaRPr lang="en-GB" dirty="0" smtClean="0"/>
          </a:p>
        </p:txBody>
      </p:sp>
      <p:sp>
        <p:nvSpPr>
          <p:cNvPr id="41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169F9005-A631-40FA-97D4-C7AE790C8DCF}" type="slidenum">
              <a:rPr lang="en-GB" altLang="en-US" smtClean="0"/>
              <a:pPr eaLnBrk="1" hangingPunct="1">
                <a:spcBef>
                  <a:spcPct val="0"/>
                </a:spcBef>
              </a:pPr>
              <a:t>13</a:t>
            </a:fld>
            <a:endParaRPr lang="en-GB"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rPr>
              <a:t>We feel children's language development is a priority. Feeds into the other areas of learning, particularly literacy skills.</a:t>
            </a:r>
          </a:p>
          <a:p>
            <a:r>
              <a:rPr lang="en-GB" altLang="en-US" smtClean="0">
                <a:latin typeface="Arial" pitchFamily="34" charset="0"/>
              </a:rPr>
              <a:t>Employed Kate! To support the delivery of targeted support.</a:t>
            </a:r>
          </a:p>
          <a:p>
            <a:endParaRPr lang="en-GB" altLang="en-US" smtClean="0">
              <a:latin typeface="Arial" pitchFamily="34" charset="0"/>
            </a:endParaRPr>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760B18F5-C1F5-4EE4-B4FD-C562A6936437}" type="slidenum">
              <a:rPr lang="en-GB" altLang="en-US" smtClean="0"/>
              <a:pPr eaLnBrk="1" hangingPunct="1"/>
              <a:t>14</a:t>
            </a:fld>
            <a:endParaRPr lang="en-GB"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rPr>
              <a:t>Additional resources organised by the class teacher: examples laid out/pinned up</a:t>
            </a:r>
          </a:p>
        </p:txBody>
      </p:sp>
      <p:sp>
        <p:nvSpPr>
          <p:cNvPr id="44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46B3D90F-E15A-481D-951A-4EBA2CF873DD}" type="slidenum">
              <a:rPr lang="en-GB" altLang="en-US" smtClean="0"/>
              <a:pPr eaLnBrk="1" hangingPunct="1">
                <a:spcBef>
                  <a:spcPct val="0"/>
                </a:spcBef>
              </a:pPr>
              <a:t>16</a:t>
            </a:fld>
            <a:endParaRPr lang="en-GB"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rPr>
              <a:t>If a child only falls within red for Speech – articulation we would also consider how this is affecting other areas of their learning, particularly writing, spelling and being understood by others. </a:t>
            </a:r>
          </a:p>
          <a:p>
            <a:r>
              <a:rPr lang="en-GB" altLang="en-US" smtClean="0">
                <a:latin typeface="Arial" pitchFamily="34" charset="0"/>
              </a:rPr>
              <a:t>If severe and affecting these areas, we would be more likely to refer without waiting. </a:t>
            </a:r>
          </a:p>
          <a:p>
            <a:r>
              <a:rPr lang="en-GB" altLang="en-US" smtClean="0">
                <a:latin typeface="Arial" pitchFamily="34" charset="0"/>
              </a:rPr>
              <a:t>Waiting list for an assessment S&amp;L is long .. Up to 6 months. In our experience SALT will only provide a six week package of care for the most severe cases and then discharge if making or not making progress!</a:t>
            </a:r>
          </a:p>
          <a:p>
            <a:r>
              <a:rPr lang="en-GB" altLang="en-US" smtClean="0">
                <a:latin typeface="Arial" pitchFamily="34" charset="0"/>
              </a:rPr>
              <a:t>If you receive an appointment please attend! If you miss the appt for any reason your child will be discharged from the service and you will need to start the process again.</a:t>
            </a:r>
          </a:p>
          <a:p>
            <a:endParaRPr lang="en-GB" altLang="en-US" smtClean="0">
              <a:latin typeface="Arial" pitchFamily="34" charset="0"/>
            </a:endParaRPr>
          </a:p>
        </p:txBody>
      </p:sp>
      <p:sp>
        <p:nvSpPr>
          <p:cNvPr id="450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590CCD7A-3535-4132-BE1D-4378E59FF024}" type="slidenum">
              <a:rPr lang="en-GB" altLang="en-US" smtClean="0"/>
              <a:pPr eaLnBrk="1" hangingPunct="1">
                <a:spcBef>
                  <a:spcPct val="0"/>
                </a:spcBef>
              </a:pPr>
              <a:t>17</a:t>
            </a:fld>
            <a:endParaRPr lang="en-GB"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rrowheads="1" noTextEdit="1"/>
          </p:cNvSpPr>
          <p:nvPr>
            <p:ph type="sldImg"/>
          </p:nvPr>
        </p:nvSpPr>
        <p:spPr>
          <a:ln/>
        </p:spPr>
      </p:sp>
      <p:sp>
        <p:nvSpPr>
          <p:cNvPr id="46083" name="Rectangle 3"/>
          <p:cNvSpPr>
            <a:spLocks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rPr>
              <a:t>Lemon activity here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rPr>
              <a:t>Video clip? Colourful semantics?</a:t>
            </a:r>
          </a:p>
          <a:p>
            <a:endParaRPr lang="en-GB" altLang="en-US" smtClean="0">
              <a:latin typeface="Arial" pitchFamily="34" charset="0"/>
            </a:endParaRPr>
          </a:p>
        </p:txBody>
      </p:sp>
      <p:sp>
        <p:nvSpPr>
          <p:cNvPr id="471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476FCAF7-4E24-46C5-A04F-B779E7D4DBB5}" type="slidenum">
              <a:rPr lang="en-GB" altLang="en-US" smtClean="0"/>
              <a:pPr eaLnBrk="1" hangingPunct="1">
                <a:spcBef>
                  <a:spcPct val="0"/>
                </a:spcBef>
              </a:pPr>
              <a:t>19</a:t>
            </a:fld>
            <a:endParaRPr lang="en-GB"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rPr>
              <a:t>Part of every day life rather than a formal exercise. MAKE IT FUN!</a:t>
            </a:r>
          </a:p>
          <a:p>
            <a:r>
              <a:rPr lang="en-GB" altLang="en-US" smtClean="0">
                <a:latin typeface="Arial" pitchFamily="34" charset="0"/>
              </a:rPr>
              <a:t>Handouts!</a:t>
            </a:r>
          </a:p>
        </p:txBody>
      </p:sp>
      <p:sp>
        <p:nvSpPr>
          <p:cNvPr id="481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36873626-333C-4BD1-87F3-F1FC241D07D3}" type="slidenum">
              <a:rPr lang="en-GB" altLang="en-US" smtClean="0"/>
              <a:pPr eaLnBrk="1" hangingPunct="1">
                <a:spcBef>
                  <a:spcPct val="0"/>
                </a:spcBef>
              </a:pPr>
              <a:t>28</a:t>
            </a:fld>
            <a:endParaRPr lang="en-GB"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358775"/>
            <a:ext cx="9144000" cy="857250"/>
          </a:xfrm>
          <a:prstGeom prst="rect">
            <a:avLst/>
          </a:prstGeom>
          <a:solidFill>
            <a:srgbClr val="DC241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p>
        </p:txBody>
      </p:sp>
      <p:pic>
        <p:nvPicPr>
          <p:cNvPr id="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4450" y="6105525"/>
            <a:ext cx="1298575" cy="54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1" name="Rectangle 3"/>
          <p:cNvSpPr>
            <a:spLocks noGrp="1" noChangeArrowheads="1"/>
          </p:cNvSpPr>
          <p:nvPr>
            <p:ph type="ctrTitle"/>
          </p:nvPr>
        </p:nvSpPr>
        <p:spPr>
          <a:xfrm>
            <a:off x="685800" y="2286000"/>
            <a:ext cx="7772400" cy="1143000"/>
          </a:xfrm>
        </p:spPr>
        <p:txBody>
          <a:bodyPr wrap="square"/>
          <a:lstStyle>
            <a:lvl1pPr>
              <a:defRPr/>
            </a:lvl1pPr>
          </a:lstStyle>
          <a:p>
            <a:r>
              <a:rPr lang="en-GB" altLang="en-GB"/>
              <a:t>Click to edit Master title style</a:t>
            </a:r>
          </a:p>
        </p:txBody>
      </p:sp>
      <p:sp>
        <p:nvSpPr>
          <p:cNvPr id="63492" name="Rectangle 4"/>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en-GB" altLang="en-GB"/>
              <a:t>Click to edit Master subtitle style</a:t>
            </a:r>
          </a:p>
        </p:txBody>
      </p:sp>
    </p:spTree>
    <p:extLst>
      <p:ext uri="{BB962C8B-B14F-4D97-AF65-F5344CB8AC3E}">
        <p14:creationId xmlns:p14="http://schemas.microsoft.com/office/powerpoint/2010/main" val="3719012145"/>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56503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290884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550988"/>
            <a:ext cx="4113213" cy="45354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6613" y="1550988"/>
            <a:ext cx="4114800" cy="45354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45617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799873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170589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5096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75403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944711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26858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10363" y="474663"/>
            <a:ext cx="2109787" cy="561181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1000" y="474663"/>
            <a:ext cx="6176963" cy="561181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02862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81000" y="474663"/>
            <a:ext cx="8439150" cy="755650"/>
          </a:xfrm>
        </p:spPr>
        <p:txBody>
          <a:bodyPr/>
          <a:lstStyle/>
          <a:p>
            <a:r>
              <a:rPr lang="en-US"/>
              <a:t>Click to edit Master title style</a:t>
            </a:r>
          </a:p>
        </p:txBody>
      </p:sp>
      <p:sp>
        <p:nvSpPr>
          <p:cNvPr id="3" name="Table Placeholder 2"/>
          <p:cNvSpPr>
            <a:spLocks noGrp="1"/>
          </p:cNvSpPr>
          <p:nvPr>
            <p:ph type="tbl" idx="1"/>
          </p:nvPr>
        </p:nvSpPr>
        <p:spPr>
          <a:xfrm>
            <a:off x="381000" y="1550988"/>
            <a:ext cx="8380413" cy="4535487"/>
          </a:xfrm>
        </p:spPr>
        <p:txBody>
          <a:bodyPr/>
          <a:lstStyle/>
          <a:p>
            <a:pPr lvl="0"/>
            <a:endParaRPr lang="en-US" noProof="0"/>
          </a:p>
        </p:txBody>
      </p:sp>
    </p:spTree>
    <p:extLst>
      <p:ext uri="{BB962C8B-B14F-4D97-AF65-F5344CB8AC3E}">
        <p14:creationId xmlns:p14="http://schemas.microsoft.com/office/powerpoint/2010/main" val="343157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381000" y="474663"/>
            <a:ext cx="8439150" cy="755650"/>
          </a:xfrm>
        </p:spPr>
        <p:txBody>
          <a:bodyPr/>
          <a:lstStyle/>
          <a:p>
            <a:r>
              <a:rPr lang="en-US" smtClean="0"/>
              <a:t>Click to edit Master title style</a:t>
            </a:r>
            <a:endParaRPr lang="en-GB"/>
          </a:p>
        </p:txBody>
      </p:sp>
      <p:sp>
        <p:nvSpPr>
          <p:cNvPr id="3" name="Content Placeholder 2"/>
          <p:cNvSpPr>
            <a:spLocks noGrp="1"/>
          </p:cNvSpPr>
          <p:nvPr>
            <p:ph sz="quarter" idx="1"/>
          </p:nvPr>
        </p:nvSpPr>
        <p:spPr>
          <a:xfrm>
            <a:off x="381000" y="1550988"/>
            <a:ext cx="4113213" cy="21907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6613" y="1550988"/>
            <a:ext cx="4114800" cy="21907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381000" y="3894138"/>
            <a:ext cx="4113213" cy="21923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Content Placeholder 5"/>
          <p:cNvSpPr>
            <a:spLocks noGrp="1"/>
          </p:cNvSpPr>
          <p:nvPr>
            <p:ph sz="quarter" idx="4"/>
          </p:nvPr>
        </p:nvSpPr>
        <p:spPr>
          <a:xfrm>
            <a:off x="4646613" y="3894138"/>
            <a:ext cx="4114800" cy="21923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786189984"/>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FFAB14E4-AAED-4173-BA18-16ADBF4CADFE}" type="datetimeFigureOut">
              <a:rPr lang="en-GB"/>
              <a:pPr>
                <a:defRPr/>
              </a:pPr>
              <a:t>11/05/2017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E79299F-B097-4BE8-A912-E0B3F53738C4}" type="slidenum">
              <a:rPr lang="en-GB"/>
              <a:pPr>
                <a:defRPr/>
              </a:pPr>
              <a:t>‹#›</a:t>
            </a:fld>
            <a:endParaRPr lang="en-GB"/>
          </a:p>
        </p:txBody>
      </p:sp>
    </p:spTree>
    <p:extLst>
      <p:ext uri="{BB962C8B-B14F-4D97-AF65-F5344CB8AC3E}">
        <p14:creationId xmlns:p14="http://schemas.microsoft.com/office/powerpoint/2010/main" val="8075365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643A8063-F19B-488F-A73A-6D0FA832FD13}" type="datetimeFigureOut">
              <a:rPr lang="en-GB"/>
              <a:pPr>
                <a:defRPr/>
              </a:pPr>
              <a:t>11/05/2017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524BCBBE-669B-43B7-91F6-BC2062F27D92}" type="slidenum">
              <a:rPr lang="en-GB"/>
              <a:pPr>
                <a:defRPr/>
              </a:pPr>
              <a:t>‹#›</a:t>
            </a:fld>
            <a:endParaRPr lang="en-GB"/>
          </a:p>
        </p:txBody>
      </p:sp>
    </p:spTree>
    <p:extLst>
      <p:ext uri="{BB962C8B-B14F-4D97-AF65-F5344CB8AC3E}">
        <p14:creationId xmlns:p14="http://schemas.microsoft.com/office/powerpoint/2010/main" val="20349349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0AEEA8C-C8F2-4843-964C-CC69364FB516}" type="datetimeFigureOut">
              <a:rPr lang="en-GB"/>
              <a:pPr>
                <a:defRPr/>
              </a:pPr>
              <a:t>11/05/2017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C01A6B1E-7233-4E36-93B0-4478587884AC}" type="slidenum">
              <a:rPr lang="en-GB"/>
              <a:pPr>
                <a:defRPr/>
              </a:pPr>
              <a:t>‹#›</a:t>
            </a:fld>
            <a:endParaRPr lang="en-GB"/>
          </a:p>
        </p:txBody>
      </p:sp>
    </p:spTree>
    <p:extLst>
      <p:ext uri="{BB962C8B-B14F-4D97-AF65-F5344CB8AC3E}">
        <p14:creationId xmlns:p14="http://schemas.microsoft.com/office/powerpoint/2010/main" val="10128411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5D041326-741D-41D7-93BB-6AF6F667231A}" type="datetimeFigureOut">
              <a:rPr lang="en-GB"/>
              <a:pPr>
                <a:defRPr/>
              </a:pPr>
              <a:t>11/05/2017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18EA5585-68B6-4307-83E5-2E89C013DD7A}" type="slidenum">
              <a:rPr lang="en-GB"/>
              <a:pPr>
                <a:defRPr/>
              </a:pPr>
              <a:t>‹#›</a:t>
            </a:fld>
            <a:endParaRPr lang="en-GB"/>
          </a:p>
        </p:txBody>
      </p:sp>
    </p:spTree>
    <p:extLst>
      <p:ext uri="{BB962C8B-B14F-4D97-AF65-F5344CB8AC3E}">
        <p14:creationId xmlns:p14="http://schemas.microsoft.com/office/powerpoint/2010/main" val="35736314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B6E79F0C-AE1A-451F-AC2A-F995CFE5B9A5}" type="datetimeFigureOut">
              <a:rPr lang="en-GB"/>
              <a:pPr>
                <a:defRPr/>
              </a:pPr>
              <a:t>11/05/2017</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F8ECA480-5077-4C24-98BC-8B2982F4101F}" type="slidenum">
              <a:rPr lang="en-GB"/>
              <a:pPr>
                <a:defRPr/>
              </a:pPr>
              <a:t>‹#›</a:t>
            </a:fld>
            <a:endParaRPr lang="en-GB"/>
          </a:p>
        </p:txBody>
      </p:sp>
    </p:spTree>
    <p:extLst>
      <p:ext uri="{BB962C8B-B14F-4D97-AF65-F5344CB8AC3E}">
        <p14:creationId xmlns:p14="http://schemas.microsoft.com/office/powerpoint/2010/main" val="24033234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74F8CD8-7E5F-4854-8CD9-E486404A51EA}" type="datetimeFigureOut">
              <a:rPr lang="en-GB"/>
              <a:pPr>
                <a:defRPr/>
              </a:pPr>
              <a:t>11/05/2017</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57558495-0C9A-4862-9C20-C57A3CB849C8}" type="slidenum">
              <a:rPr lang="en-GB"/>
              <a:pPr>
                <a:defRPr/>
              </a:pPr>
              <a:t>‹#›</a:t>
            </a:fld>
            <a:endParaRPr lang="en-GB"/>
          </a:p>
        </p:txBody>
      </p:sp>
    </p:spTree>
    <p:extLst>
      <p:ext uri="{BB962C8B-B14F-4D97-AF65-F5344CB8AC3E}">
        <p14:creationId xmlns:p14="http://schemas.microsoft.com/office/powerpoint/2010/main" val="22624463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8E6B4D1-0D41-4F02-A531-8E50EA0B2083}" type="datetimeFigureOut">
              <a:rPr lang="en-GB"/>
              <a:pPr>
                <a:defRPr/>
              </a:pPr>
              <a:t>11/05/2017</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9E2E5F22-2F3B-4DAB-B3BD-BFC248123995}" type="slidenum">
              <a:rPr lang="en-GB"/>
              <a:pPr>
                <a:defRPr/>
              </a:pPr>
              <a:t>‹#›</a:t>
            </a:fld>
            <a:endParaRPr lang="en-GB"/>
          </a:p>
        </p:txBody>
      </p:sp>
    </p:spTree>
    <p:extLst>
      <p:ext uri="{BB962C8B-B14F-4D97-AF65-F5344CB8AC3E}">
        <p14:creationId xmlns:p14="http://schemas.microsoft.com/office/powerpoint/2010/main" val="30624481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D80C78A-3B6F-4902-BD11-03A83A3FD252}" type="datetimeFigureOut">
              <a:rPr lang="en-GB"/>
              <a:pPr>
                <a:defRPr/>
              </a:pPr>
              <a:t>11/05/2017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6A7A5652-5236-4C46-ACA0-96CF5D2331A0}" type="slidenum">
              <a:rPr lang="en-GB"/>
              <a:pPr>
                <a:defRPr/>
              </a:pPr>
              <a:t>‹#›</a:t>
            </a:fld>
            <a:endParaRPr lang="en-GB"/>
          </a:p>
        </p:txBody>
      </p:sp>
    </p:spTree>
    <p:extLst>
      <p:ext uri="{BB962C8B-B14F-4D97-AF65-F5344CB8AC3E}">
        <p14:creationId xmlns:p14="http://schemas.microsoft.com/office/powerpoint/2010/main" val="244817111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CEA9E8A-C7D7-4C69-8445-39741B3A5462}" type="datetimeFigureOut">
              <a:rPr lang="en-GB"/>
              <a:pPr>
                <a:defRPr/>
              </a:pPr>
              <a:t>11/05/2017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BEE6A762-7317-49CD-8640-CAB4BE08A450}" type="slidenum">
              <a:rPr lang="en-GB"/>
              <a:pPr>
                <a:defRPr/>
              </a:pPr>
              <a:t>‹#›</a:t>
            </a:fld>
            <a:endParaRPr lang="en-GB"/>
          </a:p>
        </p:txBody>
      </p:sp>
    </p:spTree>
    <p:extLst>
      <p:ext uri="{BB962C8B-B14F-4D97-AF65-F5344CB8AC3E}">
        <p14:creationId xmlns:p14="http://schemas.microsoft.com/office/powerpoint/2010/main" val="4197122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498C77F1-EE54-48BC-9829-A6E9B0A11BAA}" type="datetimeFigureOut">
              <a:rPr lang="en-GB"/>
              <a:pPr>
                <a:defRPr/>
              </a:pPr>
              <a:t>11/05/2017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CE1BB46-3865-456C-9767-B092F2ECEEC7}" type="slidenum">
              <a:rPr lang="en-GB"/>
              <a:pPr>
                <a:defRPr/>
              </a:pPr>
              <a:t>‹#›</a:t>
            </a:fld>
            <a:endParaRPr lang="en-GB"/>
          </a:p>
        </p:txBody>
      </p:sp>
    </p:spTree>
    <p:extLst>
      <p:ext uri="{BB962C8B-B14F-4D97-AF65-F5344CB8AC3E}">
        <p14:creationId xmlns:p14="http://schemas.microsoft.com/office/powerpoint/2010/main" val="39201706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E43143C3-656C-42A6-AB27-4C3E30250642}" type="datetimeFigureOut">
              <a:rPr lang="en-GB"/>
              <a:pPr>
                <a:defRPr/>
              </a:pPr>
              <a:t>11/05/2017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2003566A-CFEF-4AC4-9E55-E9F0036D6C51}" type="slidenum">
              <a:rPr lang="en-GB"/>
              <a:pPr>
                <a:defRPr/>
              </a:pPr>
              <a:t>‹#›</a:t>
            </a:fld>
            <a:endParaRPr lang="en-GB"/>
          </a:p>
        </p:txBody>
      </p:sp>
    </p:spTree>
    <p:extLst>
      <p:ext uri="{BB962C8B-B14F-4D97-AF65-F5344CB8AC3E}">
        <p14:creationId xmlns:p14="http://schemas.microsoft.com/office/powerpoint/2010/main" val="2596117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EB"/>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0" y="430213"/>
            <a:ext cx="9144000" cy="827087"/>
          </a:xfrm>
          <a:prstGeom prst="rect">
            <a:avLst/>
          </a:prstGeom>
          <a:solidFill>
            <a:srgbClr val="DC241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p>
        </p:txBody>
      </p:sp>
      <p:sp>
        <p:nvSpPr>
          <p:cNvPr id="1027" name="Rectangle 3"/>
          <p:cNvSpPr>
            <a:spLocks noGrp="1" noChangeArrowheads="1"/>
          </p:cNvSpPr>
          <p:nvPr>
            <p:ph type="title"/>
          </p:nvPr>
        </p:nvSpPr>
        <p:spPr bwMode="auto">
          <a:xfrm>
            <a:off x="381000" y="474663"/>
            <a:ext cx="8439150"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381000" y="1550988"/>
            <a:ext cx="8380413" cy="453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GB" altLang="en-US" smtClean="0"/>
              <a:t>Asdjlasdjsa</a:t>
            </a:r>
          </a:p>
          <a:p>
            <a:pPr lvl="2"/>
            <a:r>
              <a:rPr lang="en-GB" altLang="en-US" smtClean="0"/>
              <a:t>Asdjkasdjlska</a:t>
            </a:r>
          </a:p>
          <a:p>
            <a:pPr lvl="3"/>
            <a:r>
              <a:rPr lang="en-GB" altLang="en-US" smtClean="0"/>
              <a:t>Asdklasdl;</a:t>
            </a:r>
            <a:endParaRPr lang="en-US" altLang="en-US" smtClean="0"/>
          </a:p>
        </p:txBody>
      </p:sp>
      <p:pic>
        <p:nvPicPr>
          <p:cNvPr id="1029" name="Picture 5"/>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664450" y="6105525"/>
            <a:ext cx="1298575" cy="54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1" tx1="lt1" bg2="dk2" tx2="lt2" accent1="accent1" accent2="accent2" accent3="accent3" accent4="accent4" accent5="accent5" accent6="accent6" hlink="hlink" folHlink="folHlink"/>
  <p:sldLayoutIdLst>
    <p:sldLayoutId id="2147483914" r:id="rId1"/>
    <p:sldLayoutId id="2147483891" r:id="rId2"/>
    <p:sldLayoutId id="2147483892" r:id="rId3"/>
    <p:sldLayoutId id="2147483893" r:id="rId4"/>
    <p:sldLayoutId id="2147483894" r:id="rId5"/>
    <p:sldLayoutId id="2147483895" r:id="rId6"/>
    <p:sldLayoutId id="2147483896" r:id="rId7"/>
    <p:sldLayoutId id="2147483897" r:id="rId8"/>
    <p:sldLayoutId id="2147483898" r:id="rId9"/>
    <p:sldLayoutId id="2147483899" r:id="rId10"/>
    <p:sldLayoutId id="2147483900" r:id="rId11"/>
    <p:sldLayoutId id="2147483901" r:id="rId12"/>
    <p:sldLayoutId id="2147483902" r:id="rId13"/>
  </p:sldLayoutIdLst>
  <p:transition/>
  <p:txStyles>
    <p:titleStyle>
      <a:lvl1pPr algn="l" rtl="0" eaLnBrk="0" fontAlgn="base" hangingPunct="0">
        <a:lnSpc>
          <a:spcPct val="80000"/>
        </a:lnSpc>
        <a:spcBef>
          <a:spcPct val="0"/>
        </a:spcBef>
        <a:spcAft>
          <a:spcPct val="0"/>
        </a:spcAft>
        <a:defRPr sz="5400" b="1">
          <a:solidFill>
            <a:schemeClr val="tx2"/>
          </a:solidFill>
          <a:latin typeface="+mj-lt"/>
          <a:ea typeface="+mj-ea"/>
          <a:cs typeface="+mj-cs"/>
        </a:defRPr>
      </a:lvl1pPr>
      <a:lvl2pPr algn="l" rtl="0" eaLnBrk="0" fontAlgn="base" hangingPunct="0">
        <a:lnSpc>
          <a:spcPct val="80000"/>
        </a:lnSpc>
        <a:spcBef>
          <a:spcPct val="0"/>
        </a:spcBef>
        <a:spcAft>
          <a:spcPct val="0"/>
        </a:spcAft>
        <a:defRPr sz="5400" b="1">
          <a:solidFill>
            <a:schemeClr val="tx2"/>
          </a:solidFill>
          <a:latin typeface="FS Sophie" pitchFamily="2" charset="0"/>
        </a:defRPr>
      </a:lvl2pPr>
      <a:lvl3pPr algn="l" rtl="0" eaLnBrk="0" fontAlgn="base" hangingPunct="0">
        <a:lnSpc>
          <a:spcPct val="80000"/>
        </a:lnSpc>
        <a:spcBef>
          <a:spcPct val="0"/>
        </a:spcBef>
        <a:spcAft>
          <a:spcPct val="0"/>
        </a:spcAft>
        <a:defRPr sz="5400" b="1">
          <a:solidFill>
            <a:schemeClr val="tx2"/>
          </a:solidFill>
          <a:latin typeface="FS Sophie" pitchFamily="2" charset="0"/>
        </a:defRPr>
      </a:lvl3pPr>
      <a:lvl4pPr algn="l" rtl="0" eaLnBrk="0" fontAlgn="base" hangingPunct="0">
        <a:lnSpc>
          <a:spcPct val="80000"/>
        </a:lnSpc>
        <a:spcBef>
          <a:spcPct val="0"/>
        </a:spcBef>
        <a:spcAft>
          <a:spcPct val="0"/>
        </a:spcAft>
        <a:defRPr sz="5400" b="1">
          <a:solidFill>
            <a:schemeClr val="tx2"/>
          </a:solidFill>
          <a:latin typeface="FS Sophie" pitchFamily="2" charset="0"/>
        </a:defRPr>
      </a:lvl4pPr>
      <a:lvl5pPr algn="l" rtl="0" eaLnBrk="0" fontAlgn="base" hangingPunct="0">
        <a:lnSpc>
          <a:spcPct val="80000"/>
        </a:lnSpc>
        <a:spcBef>
          <a:spcPct val="0"/>
        </a:spcBef>
        <a:spcAft>
          <a:spcPct val="0"/>
        </a:spcAft>
        <a:defRPr sz="5400" b="1">
          <a:solidFill>
            <a:schemeClr val="tx2"/>
          </a:solidFill>
          <a:latin typeface="FS Sophie" pitchFamily="2" charset="0"/>
        </a:defRPr>
      </a:lvl5pPr>
      <a:lvl6pPr marL="457200" algn="l" rtl="0" fontAlgn="base">
        <a:lnSpc>
          <a:spcPct val="80000"/>
        </a:lnSpc>
        <a:spcBef>
          <a:spcPct val="0"/>
        </a:spcBef>
        <a:spcAft>
          <a:spcPct val="0"/>
        </a:spcAft>
        <a:defRPr sz="5400" b="1">
          <a:solidFill>
            <a:schemeClr val="tx2"/>
          </a:solidFill>
          <a:latin typeface="FS Sophie" pitchFamily="2" charset="0"/>
        </a:defRPr>
      </a:lvl6pPr>
      <a:lvl7pPr marL="914400" algn="l" rtl="0" fontAlgn="base">
        <a:lnSpc>
          <a:spcPct val="80000"/>
        </a:lnSpc>
        <a:spcBef>
          <a:spcPct val="0"/>
        </a:spcBef>
        <a:spcAft>
          <a:spcPct val="0"/>
        </a:spcAft>
        <a:defRPr sz="5400" b="1">
          <a:solidFill>
            <a:schemeClr val="tx2"/>
          </a:solidFill>
          <a:latin typeface="FS Sophie" pitchFamily="2" charset="0"/>
        </a:defRPr>
      </a:lvl7pPr>
      <a:lvl8pPr marL="1371600" algn="l" rtl="0" fontAlgn="base">
        <a:lnSpc>
          <a:spcPct val="80000"/>
        </a:lnSpc>
        <a:spcBef>
          <a:spcPct val="0"/>
        </a:spcBef>
        <a:spcAft>
          <a:spcPct val="0"/>
        </a:spcAft>
        <a:defRPr sz="5400" b="1">
          <a:solidFill>
            <a:schemeClr val="tx2"/>
          </a:solidFill>
          <a:latin typeface="FS Sophie" pitchFamily="2" charset="0"/>
        </a:defRPr>
      </a:lvl8pPr>
      <a:lvl9pPr marL="1828800" algn="l" rtl="0" fontAlgn="base">
        <a:lnSpc>
          <a:spcPct val="80000"/>
        </a:lnSpc>
        <a:spcBef>
          <a:spcPct val="0"/>
        </a:spcBef>
        <a:spcAft>
          <a:spcPct val="0"/>
        </a:spcAft>
        <a:defRPr sz="5400" b="1">
          <a:solidFill>
            <a:schemeClr val="tx2"/>
          </a:solidFill>
          <a:latin typeface="FS Sophie" pitchFamily="2" charset="0"/>
        </a:defRPr>
      </a:lvl9pPr>
    </p:titleStyle>
    <p:bodyStyle>
      <a:lvl1pPr marL="357188" indent="-357188" algn="l" rtl="0" eaLnBrk="0" fontAlgn="base" hangingPunct="0">
        <a:spcBef>
          <a:spcPct val="35000"/>
        </a:spcBef>
        <a:spcAft>
          <a:spcPct val="35000"/>
        </a:spcAft>
        <a:buClr>
          <a:schemeClr val="accent1"/>
        </a:buClr>
        <a:buSzPct val="90000"/>
        <a:buFont typeface="Wingdings" pitchFamily="2" charset="2"/>
        <a:buChar char="n"/>
        <a:defRPr sz="3000">
          <a:solidFill>
            <a:srgbClr val="454E53"/>
          </a:solidFill>
          <a:latin typeface="+mn-lt"/>
          <a:ea typeface="+mn-ea"/>
          <a:cs typeface="+mn-cs"/>
        </a:defRPr>
      </a:lvl1pPr>
      <a:lvl2pPr marL="723900" indent="-187325" algn="l" rtl="0" eaLnBrk="0" fontAlgn="base" hangingPunct="0">
        <a:spcBef>
          <a:spcPct val="15000"/>
        </a:spcBef>
        <a:spcAft>
          <a:spcPct val="15000"/>
        </a:spcAft>
        <a:buClr>
          <a:srgbClr val="FF3300"/>
        </a:buClr>
        <a:buFont typeface="Arial" pitchFamily="34" charset="0"/>
        <a:buChar char="–"/>
        <a:defRPr sz="2600">
          <a:solidFill>
            <a:schemeClr val="tx1"/>
          </a:solidFill>
          <a:latin typeface="+mn-lt"/>
        </a:defRPr>
      </a:lvl2pPr>
      <a:lvl3pPr marL="1231900" indent="-228600" algn="l" rtl="0" eaLnBrk="0" fontAlgn="base" hangingPunct="0">
        <a:spcBef>
          <a:spcPct val="15000"/>
        </a:spcBef>
        <a:spcAft>
          <a:spcPct val="15000"/>
        </a:spcAft>
        <a:buClr>
          <a:srgbClr val="FF3300"/>
        </a:buClr>
        <a:buSzPct val="75000"/>
        <a:buFont typeface="Wingdings 3" pitchFamily="18" charset="2"/>
        <a:buChar char=""/>
        <a:defRPr sz="2600">
          <a:solidFill>
            <a:schemeClr val="tx1"/>
          </a:solidFill>
          <a:latin typeface="+mn-lt"/>
        </a:defRPr>
      </a:lvl3pPr>
      <a:lvl4pPr marL="1885950" indent="-349250" algn="l" rtl="0" eaLnBrk="0" fontAlgn="base" hangingPunct="0">
        <a:spcBef>
          <a:spcPct val="15000"/>
        </a:spcBef>
        <a:spcAft>
          <a:spcPct val="15000"/>
        </a:spcAft>
        <a:buClr>
          <a:srgbClr val="FF3300"/>
        </a:buClr>
        <a:buFont typeface="Wingdings" pitchFamily="2" charset="2"/>
        <a:buChar char="§"/>
        <a:defRPr sz="2600">
          <a:solidFill>
            <a:schemeClr val="tx1"/>
          </a:solidFill>
          <a:latin typeface="+mn-lt"/>
        </a:defRPr>
      </a:lvl4pPr>
      <a:lvl5pPr marL="7367588" indent="-5538788" algn="l" rtl="0" eaLnBrk="0" fontAlgn="base" hangingPunct="0">
        <a:spcBef>
          <a:spcPct val="20000"/>
        </a:spcBef>
        <a:spcAft>
          <a:spcPct val="0"/>
        </a:spcAft>
        <a:buClr>
          <a:srgbClr val="FFCC99"/>
        </a:buClr>
        <a:buChar char="»"/>
        <a:defRPr>
          <a:solidFill>
            <a:schemeClr val="tx1"/>
          </a:solidFill>
          <a:latin typeface="+mn-lt"/>
        </a:defRPr>
      </a:lvl5pPr>
      <a:lvl6pPr marL="7824788" algn="l" rtl="0" fontAlgn="base">
        <a:spcBef>
          <a:spcPct val="20000"/>
        </a:spcBef>
        <a:spcAft>
          <a:spcPct val="0"/>
        </a:spcAft>
        <a:buClr>
          <a:srgbClr val="FFCC99"/>
        </a:buClr>
        <a:buChar char="»"/>
        <a:defRPr>
          <a:solidFill>
            <a:schemeClr val="tx1"/>
          </a:solidFill>
          <a:latin typeface="+mn-lt"/>
        </a:defRPr>
      </a:lvl6pPr>
      <a:lvl7pPr marL="8281988" algn="l" rtl="0" fontAlgn="base">
        <a:spcBef>
          <a:spcPct val="20000"/>
        </a:spcBef>
        <a:spcAft>
          <a:spcPct val="0"/>
        </a:spcAft>
        <a:buClr>
          <a:srgbClr val="FFCC99"/>
        </a:buClr>
        <a:buChar char="»"/>
        <a:defRPr>
          <a:solidFill>
            <a:schemeClr val="tx1"/>
          </a:solidFill>
          <a:latin typeface="+mn-lt"/>
        </a:defRPr>
      </a:lvl7pPr>
      <a:lvl8pPr marL="8739188" algn="l" rtl="0" fontAlgn="base">
        <a:spcBef>
          <a:spcPct val="20000"/>
        </a:spcBef>
        <a:spcAft>
          <a:spcPct val="0"/>
        </a:spcAft>
        <a:buClr>
          <a:srgbClr val="FFCC99"/>
        </a:buClr>
        <a:buChar char="»"/>
        <a:defRPr>
          <a:solidFill>
            <a:schemeClr val="tx1"/>
          </a:solidFill>
          <a:latin typeface="+mn-lt"/>
        </a:defRPr>
      </a:lvl8pPr>
      <a:lvl9pPr marL="9196388" algn="l" rtl="0" fontAlgn="base">
        <a:spcBef>
          <a:spcPct val="20000"/>
        </a:spcBef>
        <a:spcAft>
          <a:spcPct val="0"/>
        </a:spcAft>
        <a:buClr>
          <a:srgbClr val="FFCC99"/>
        </a:buClr>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EB"/>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2051"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fld id="{07380374-E488-4247-B688-2C30EC055DD2}" type="datetimeFigureOut">
              <a:rPr lang="en-GB"/>
              <a:pPr>
                <a:defRPr/>
              </a:pPr>
              <a:t>11/05/2017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84A5CEF7-B0B4-4E95-B28F-3A7D41BDEAED}"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903" r:id="rId1"/>
    <p:sldLayoutId id="2147483904" r:id="rId2"/>
    <p:sldLayoutId id="2147483905" r:id="rId3"/>
    <p:sldLayoutId id="2147483906" r:id="rId4"/>
    <p:sldLayoutId id="2147483907" r:id="rId5"/>
    <p:sldLayoutId id="2147483908" r:id="rId6"/>
    <p:sldLayoutId id="2147483909" r:id="rId7"/>
    <p:sldLayoutId id="2147483910" r:id="rId8"/>
    <p:sldLayoutId id="2147483911" r:id="rId9"/>
    <p:sldLayoutId id="2147483912" r:id="rId10"/>
    <p:sldLayoutId id="214748391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0.xml"/><Relationship Id="rId6" Type="http://schemas.openxmlformats.org/officeDocument/2006/relationships/image" Target="../media/image4.jpeg"/><Relationship Id="rId5" Type="http://schemas.openxmlformats.org/officeDocument/2006/relationships/image" Target="../media/image14.jpe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9.xml"/><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9.xml"/><Relationship Id="rId1" Type="http://schemas.openxmlformats.org/officeDocument/2006/relationships/themeOverride" Target="../theme/themeOverride1.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9.xml"/><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 Target="slide19.xml"/><Relationship Id="rId1" Type="http://schemas.openxmlformats.org/officeDocument/2006/relationships/slideLayout" Target="../slideLayouts/slideLayout20.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 Target="slide19.xml"/><Relationship Id="rId1" Type="http://schemas.openxmlformats.org/officeDocument/2006/relationships/slideLayout" Target="../slideLayouts/slideLayout20.xml"/><Relationship Id="rId4" Type="http://schemas.openxmlformats.org/officeDocument/2006/relationships/image" Target="../media/image27.jpe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jpeg"/><Relationship Id="rId2" Type="http://schemas.openxmlformats.org/officeDocument/2006/relationships/slide" Target="slide19.xml"/><Relationship Id="rId1" Type="http://schemas.openxmlformats.org/officeDocument/2006/relationships/slideLayout" Target="../slideLayouts/slideLayout20.xml"/><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jpeg"/><Relationship Id="rId2" Type="http://schemas.openxmlformats.org/officeDocument/2006/relationships/slide" Target="slide19.xml"/><Relationship Id="rId1" Type="http://schemas.openxmlformats.org/officeDocument/2006/relationships/slideLayout" Target="../slideLayouts/slideLayout20.xml"/><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hyperlink" Target="https://www.youtube.com/watch?v=17smjL8Y21s" TargetMode="External"/><Relationship Id="rId2" Type="http://schemas.openxmlformats.org/officeDocument/2006/relationships/slide" Target="slide19.xml"/><Relationship Id="rId1" Type="http://schemas.openxmlformats.org/officeDocument/2006/relationships/slideLayout" Target="../slideLayouts/slideLayout20.xml"/><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jpeg"/><Relationship Id="rId7" Type="http://schemas.openxmlformats.org/officeDocument/2006/relationships/image" Target="../media/image43.png"/><Relationship Id="rId2" Type="http://schemas.openxmlformats.org/officeDocument/2006/relationships/slide" Target="slide19.xml"/><Relationship Id="rId1" Type="http://schemas.openxmlformats.org/officeDocument/2006/relationships/slideLayout" Target="../slideLayouts/slideLayout20.xml"/><Relationship Id="rId6" Type="http://schemas.openxmlformats.org/officeDocument/2006/relationships/image" Target="../media/image42.jpeg"/><Relationship Id="rId5" Type="http://schemas.openxmlformats.org/officeDocument/2006/relationships/image" Target="../media/image41.png"/><Relationship Id="rId4" Type="http://schemas.openxmlformats.org/officeDocument/2006/relationships/image" Target="../media/image40.png"/></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45.jpeg"/><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627063" y="2492375"/>
            <a:ext cx="7772400" cy="1470025"/>
          </a:xfrm>
        </p:spPr>
        <p:txBody>
          <a:bodyPr rtlCol="0">
            <a:normAutofit fontScale="90000"/>
          </a:bodyPr>
          <a:lstStyle/>
          <a:p>
            <a:pPr eaLnBrk="1" fontAlgn="auto" hangingPunct="1">
              <a:spcAft>
                <a:spcPts val="0"/>
              </a:spcAft>
              <a:defRPr/>
            </a:pPr>
            <a:r>
              <a:rPr lang="en-GB" altLang="en-US" sz="4800" dirty="0" smtClean="0"/>
              <a:t>SEN Coffee Morning</a:t>
            </a:r>
            <a:br>
              <a:rPr lang="en-GB" altLang="en-US" sz="4800" dirty="0" smtClean="0"/>
            </a:br>
            <a:r>
              <a:rPr lang="en-GB" altLang="en-US" sz="4800" dirty="0" smtClean="0"/>
              <a:t>Speech &amp; Language </a:t>
            </a:r>
          </a:p>
        </p:txBody>
      </p:sp>
      <p:pic>
        <p:nvPicPr>
          <p:cNvPr id="4099" name="Picture 1"/>
          <p:cNvPicPr>
            <a:picLocks noChangeAspect="1"/>
          </p:cNvPicPr>
          <p:nvPr/>
        </p:nvPicPr>
        <p:blipFill>
          <a:blip r:embed="rId2" cstate="print">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3913188" y="1268413"/>
            <a:ext cx="120015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2"/>
          <p:cNvSpPr txBox="1">
            <a:spLocks noChangeArrowheads="1"/>
          </p:cNvSpPr>
          <p:nvPr/>
        </p:nvSpPr>
        <p:spPr bwMode="auto">
          <a:xfrm>
            <a:off x="1309688" y="860425"/>
            <a:ext cx="64087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GB" altLang="en-US"/>
              <a:t>St. Peter’s CE Primary School</a:t>
            </a:r>
          </a:p>
        </p:txBody>
      </p:sp>
      <p:pic>
        <p:nvPicPr>
          <p:cNvPr id="4101" name="Picture 4" descr="Image result for speech and langu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4050" y="4424363"/>
            <a:ext cx="7718425" cy="141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altLang="en-US" smtClean="0"/>
              <a:t>Aims for this session</a:t>
            </a:r>
          </a:p>
        </p:txBody>
      </p:sp>
      <p:sp>
        <p:nvSpPr>
          <p:cNvPr id="6147" name="Rectangle 3"/>
          <p:cNvSpPr>
            <a:spLocks noGrp="1" noChangeArrowheads="1"/>
          </p:cNvSpPr>
          <p:nvPr>
            <p:ph idx="1"/>
          </p:nvPr>
        </p:nvSpPr>
        <p:spPr/>
        <p:txBody>
          <a:bodyPr rtlCol="0">
            <a:normAutofit lnSpcReduction="10000"/>
          </a:bodyPr>
          <a:lstStyle/>
          <a:p>
            <a:pPr eaLnBrk="1" fontAlgn="auto" hangingPunct="1">
              <a:spcAft>
                <a:spcPts val="0"/>
              </a:spcAft>
              <a:defRPr/>
            </a:pPr>
            <a:r>
              <a:rPr lang="en-GB" altLang="en-US" dirty="0" smtClean="0"/>
              <a:t>To explain the different areas of speech and language.</a:t>
            </a:r>
          </a:p>
          <a:p>
            <a:pPr eaLnBrk="1" fontAlgn="auto" hangingPunct="1">
              <a:spcAft>
                <a:spcPts val="0"/>
              </a:spcAft>
              <a:defRPr/>
            </a:pPr>
            <a:r>
              <a:rPr lang="en-GB" altLang="en-US" dirty="0" smtClean="0"/>
              <a:t>To share how we identify children with S&amp;L needs at St. Peter’s.</a:t>
            </a:r>
          </a:p>
          <a:p>
            <a:pPr eaLnBrk="1" fontAlgn="auto" hangingPunct="1">
              <a:spcAft>
                <a:spcPts val="0"/>
              </a:spcAft>
              <a:defRPr/>
            </a:pPr>
            <a:r>
              <a:rPr lang="en-GB" altLang="en-US" dirty="0" smtClean="0"/>
              <a:t>To share how we support children with S&amp;L needs.</a:t>
            </a:r>
          </a:p>
          <a:p>
            <a:pPr eaLnBrk="1" fontAlgn="auto" hangingPunct="1">
              <a:spcAft>
                <a:spcPts val="0"/>
              </a:spcAft>
              <a:defRPr/>
            </a:pPr>
            <a:r>
              <a:rPr lang="en-GB" altLang="en-US" dirty="0" smtClean="0"/>
              <a:t>To offer support and suggestions as to how you can support your child with their S&amp;L development at home.</a:t>
            </a:r>
          </a:p>
          <a:p>
            <a:pPr eaLnBrk="1" fontAlgn="auto" hangingPunct="1">
              <a:spcAft>
                <a:spcPts val="0"/>
              </a:spcAft>
              <a:defRPr/>
            </a:pPr>
            <a:endParaRPr lang="en-GB" altLang="en-US" dirty="0" smtClean="0"/>
          </a:p>
        </p:txBody>
      </p:sp>
      <p:pic>
        <p:nvPicPr>
          <p:cNvPr id="5124" name="Picture 3"/>
          <p:cNvPicPr>
            <a:picLocks noChangeAspect="1"/>
          </p:cNvPicPr>
          <p:nvPr/>
        </p:nvPicPr>
        <p:blipFill>
          <a:blip r:embed="rId2">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250825" y="188913"/>
            <a:ext cx="1008063" cy="114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304800" y="274638"/>
            <a:ext cx="8534400" cy="1143000"/>
          </a:xfrm>
          <a:prstGeom prst="rect">
            <a:avLst/>
          </a:prstGeom>
          <a:solidFill>
            <a:schemeClr val="bg2"/>
          </a:solidFill>
        </p:spPr>
        <p:txBody>
          <a:bodyP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90000" fontAlgn="auto">
              <a:spcAft>
                <a:spcPts val="0"/>
              </a:spcAft>
              <a:defRPr/>
            </a:pPr>
            <a:r>
              <a:rPr lang="en-GB" dirty="0" smtClean="0"/>
              <a:t>Why speech, language and communication skills are so important</a:t>
            </a:r>
            <a:endParaRPr lang="en-GB" dirty="0"/>
          </a:p>
        </p:txBody>
      </p:sp>
      <p:pic>
        <p:nvPicPr>
          <p:cNvPr id="6147" name="Picture 5" descr="diagram.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8450" y="1628775"/>
            <a:ext cx="8643938" cy="509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diagram.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8450" y="1628775"/>
            <a:ext cx="8643938" cy="509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2"/>
          <p:cNvSpPr txBox="1">
            <a:spLocks noChangeArrowheads="1"/>
          </p:cNvSpPr>
          <p:nvPr/>
        </p:nvSpPr>
        <p:spPr bwMode="auto">
          <a:xfrm>
            <a:off x="611188" y="1863725"/>
            <a:ext cx="3744912" cy="1754188"/>
          </a:xfrm>
          <a:prstGeom prst="rect">
            <a:avLst/>
          </a:prstGeom>
          <a:solidFill>
            <a:srgbClr val="00A6A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pPr>
            <a:endParaRPr lang="en-GB" altLang="en-US" sz="1800">
              <a:solidFill>
                <a:schemeClr val="bg1"/>
              </a:solidFill>
              <a:latin typeface="Arial" pitchFamily="34" charset="0"/>
            </a:endParaRPr>
          </a:p>
          <a:p>
            <a:pPr algn="ctr" eaLnBrk="1" hangingPunct="1">
              <a:spcBef>
                <a:spcPct val="0"/>
              </a:spcBef>
              <a:buFontTx/>
              <a:buNone/>
            </a:pPr>
            <a:r>
              <a:rPr lang="en-GB" altLang="en-US" sz="1800">
                <a:solidFill>
                  <a:schemeClr val="bg1"/>
                </a:solidFill>
                <a:latin typeface="Arial" pitchFamily="34" charset="0"/>
              </a:rPr>
              <a:t>Reading</a:t>
            </a:r>
          </a:p>
          <a:p>
            <a:pPr algn="ctr" eaLnBrk="1" hangingPunct="1">
              <a:spcBef>
                <a:spcPct val="0"/>
              </a:spcBef>
              <a:buFontTx/>
              <a:buNone/>
            </a:pPr>
            <a:endParaRPr lang="en-GB" altLang="en-US" sz="1800">
              <a:solidFill>
                <a:schemeClr val="bg1"/>
              </a:solidFill>
              <a:latin typeface="Arial" pitchFamily="34" charset="0"/>
            </a:endParaRPr>
          </a:p>
          <a:p>
            <a:pPr algn="ctr" eaLnBrk="1" hangingPunct="1">
              <a:spcBef>
                <a:spcPct val="0"/>
              </a:spcBef>
              <a:buFontTx/>
              <a:buNone/>
            </a:pPr>
            <a:r>
              <a:rPr lang="en-GB" altLang="en-US" sz="1800">
                <a:solidFill>
                  <a:schemeClr val="bg1"/>
                </a:solidFill>
                <a:latin typeface="Arial" pitchFamily="34" charset="0"/>
              </a:rPr>
              <a:t>Reading comprehension</a:t>
            </a:r>
          </a:p>
          <a:p>
            <a:pPr algn="ctr" eaLnBrk="1" hangingPunct="1">
              <a:spcBef>
                <a:spcPct val="0"/>
              </a:spcBef>
              <a:buFontTx/>
              <a:buNone/>
            </a:pPr>
            <a:r>
              <a:rPr lang="en-GB" altLang="en-US" sz="1800">
                <a:solidFill>
                  <a:schemeClr val="bg1"/>
                </a:solidFill>
                <a:latin typeface="Arial" pitchFamily="34" charset="0"/>
              </a:rPr>
              <a:t>Reading aloud and use of expression</a:t>
            </a:r>
          </a:p>
        </p:txBody>
      </p:sp>
      <p:sp>
        <p:nvSpPr>
          <p:cNvPr id="7172" name="TextBox 3"/>
          <p:cNvSpPr txBox="1">
            <a:spLocks noChangeArrowheads="1"/>
          </p:cNvSpPr>
          <p:nvPr/>
        </p:nvSpPr>
        <p:spPr bwMode="auto">
          <a:xfrm>
            <a:off x="4859338" y="1863725"/>
            <a:ext cx="3765550" cy="1754188"/>
          </a:xfrm>
          <a:prstGeom prst="rect">
            <a:avLst/>
          </a:prstGeom>
          <a:solidFill>
            <a:srgbClr val="00A6A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pPr>
            <a:endParaRPr lang="en-GB" altLang="en-US" sz="1800">
              <a:solidFill>
                <a:schemeClr val="bg1"/>
              </a:solidFill>
              <a:latin typeface="Arial" pitchFamily="34" charset="0"/>
            </a:endParaRPr>
          </a:p>
          <a:p>
            <a:pPr algn="ctr" eaLnBrk="1" hangingPunct="1">
              <a:spcBef>
                <a:spcPct val="0"/>
              </a:spcBef>
              <a:buFontTx/>
              <a:buNone/>
            </a:pPr>
            <a:r>
              <a:rPr lang="en-GB" altLang="en-US" sz="1800">
                <a:solidFill>
                  <a:schemeClr val="bg1"/>
                </a:solidFill>
                <a:latin typeface="Arial" pitchFamily="34" charset="0"/>
              </a:rPr>
              <a:t>Spelling</a:t>
            </a:r>
          </a:p>
          <a:p>
            <a:pPr algn="ctr" eaLnBrk="1" hangingPunct="1">
              <a:spcBef>
                <a:spcPct val="0"/>
              </a:spcBef>
              <a:buFontTx/>
              <a:buNone/>
            </a:pPr>
            <a:endParaRPr lang="en-GB" altLang="en-US" sz="1800">
              <a:solidFill>
                <a:schemeClr val="bg1"/>
              </a:solidFill>
              <a:latin typeface="Arial" pitchFamily="34" charset="0"/>
            </a:endParaRPr>
          </a:p>
          <a:p>
            <a:pPr algn="ctr" eaLnBrk="1" hangingPunct="1">
              <a:spcBef>
                <a:spcPct val="0"/>
              </a:spcBef>
              <a:buFontTx/>
              <a:buNone/>
            </a:pPr>
            <a:r>
              <a:rPr lang="en-GB" altLang="en-US" sz="1800">
                <a:solidFill>
                  <a:schemeClr val="bg1"/>
                </a:solidFill>
                <a:latin typeface="Arial" pitchFamily="34" charset="0"/>
              </a:rPr>
              <a:t>Phonological awarenss (letter sounds)</a:t>
            </a:r>
          </a:p>
          <a:p>
            <a:pPr algn="ctr" eaLnBrk="1" hangingPunct="1">
              <a:spcBef>
                <a:spcPct val="0"/>
              </a:spcBef>
              <a:buFontTx/>
              <a:buNone/>
            </a:pPr>
            <a:r>
              <a:rPr lang="en-GB" altLang="en-US" sz="1800">
                <a:solidFill>
                  <a:schemeClr val="bg1"/>
                </a:solidFill>
                <a:latin typeface="Arial" pitchFamily="34" charset="0"/>
              </a:rPr>
              <a:t>Rhyming patterns</a:t>
            </a:r>
          </a:p>
        </p:txBody>
      </p:sp>
      <p:sp>
        <p:nvSpPr>
          <p:cNvPr id="7173" name="TextBox 4"/>
          <p:cNvSpPr txBox="1">
            <a:spLocks noChangeArrowheads="1"/>
          </p:cNvSpPr>
          <p:nvPr/>
        </p:nvSpPr>
        <p:spPr bwMode="auto">
          <a:xfrm>
            <a:off x="4879975" y="4724400"/>
            <a:ext cx="3744913" cy="1755775"/>
          </a:xfrm>
          <a:prstGeom prst="rect">
            <a:avLst/>
          </a:prstGeom>
          <a:solidFill>
            <a:srgbClr val="00A6A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pPr>
            <a:r>
              <a:rPr lang="en-GB" altLang="en-US" sz="1800">
                <a:solidFill>
                  <a:schemeClr val="bg1"/>
                </a:solidFill>
                <a:latin typeface="Arial" pitchFamily="34" charset="0"/>
              </a:rPr>
              <a:t>Writing</a:t>
            </a:r>
          </a:p>
          <a:p>
            <a:pPr algn="ctr" eaLnBrk="1" hangingPunct="1">
              <a:spcBef>
                <a:spcPct val="0"/>
              </a:spcBef>
              <a:buFontTx/>
              <a:buNone/>
            </a:pPr>
            <a:endParaRPr lang="en-GB" altLang="en-US" sz="1800">
              <a:solidFill>
                <a:schemeClr val="bg1"/>
              </a:solidFill>
              <a:latin typeface="Arial" pitchFamily="34" charset="0"/>
            </a:endParaRPr>
          </a:p>
          <a:p>
            <a:pPr algn="ctr" eaLnBrk="1" hangingPunct="1">
              <a:spcBef>
                <a:spcPct val="0"/>
              </a:spcBef>
              <a:buFontTx/>
              <a:buNone/>
            </a:pPr>
            <a:r>
              <a:rPr lang="en-GB" altLang="en-US" sz="1800">
                <a:solidFill>
                  <a:schemeClr val="bg1"/>
                </a:solidFill>
                <a:latin typeface="Arial" pitchFamily="34" charset="0"/>
              </a:rPr>
              <a:t>Use of vocabulary</a:t>
            </a:r>
          </a:p>
          <a:p>
            <a:pPr algn="ctr" eaLnBrk="1" hangingPunct="1">
              <a:spcBef>
                <a:spcPct val="0"/>
              </a:spcBef>
              <a:buFontTx/>
              <a:buNone/>
            </a:pPr>
            <a:r>
              <a:rPr lang="en-GB" altLang="en-US" sz="1800">
                <a:solidFill>
                  <a:schemeClr val="bg1"/>
                </a:solidFill>
                <a:latin typeface="Arial" pitchFamily="34" charset="0"/>
              </a:rPr>
              <a:t>Order of words in sentences</a:t>
            </a:r>
          </a:p>
          <a:p>
            <a:pPr algn="ctr" eaLnBrk="1" hangingPunct="1">
              <a:spcBef>
                <a:spcPct val="0"/>
              </a:spcBef>
              <a:buFontTx/>
              <a:buNone/>
            </a:pPr>
            <a:r>
              <a:rPr lang="en-GB" altLang="en-US" sz="1800">
                <a:solidFill>
                  <a:schemeClr val="bg1"/>
                </a:solidFill>
                <a:latin typeface="Arial" pitchFamily="34" charset="0"/>
              </a:rPr>
              <a:t>Use of correct grammar</a:t>
            </a:r>
          </a:p>
          <a:p>
            <a:pPr algn="ctr" eaLnBrk="1" hangingPunct="1">
              <a:spcBef>
                <a:spcPct val="0"/>
              </a:spcBef>
              <a:buFontTx/>
              <a:buNone/>
            </a:pPr>
            <a:endParaRPr lang="en-GB" altLang="en-US" sz="1800">
              <a:solidFill>
                <a:schemeClr val="bg1"/>
              </a:solidFill>
              <a:latin typeface="Arial" pitchFamily="34" charset="0"/>
            </a:endParaRPr>
          </a:p>
        </p:txBody>
      </p:sp>
      <p:sp>
        <p:nvSpPr>
          <p:cNvPr id="7174" name="TextBox 5"/>
          <p:cNvSpPr txBox="1">
            <a:spLocks noChangeArrowheads="1"/>
          </p:cNvSpPr>
          <p:nvPr/>
        </p:nvSpPr>
        <p:spPr bwMode="auto">
          <a:xfrm>
            <a:off x="747713" y="4724400"/>
            <a:ext cx="3744912" cy="1755775"/>
          </a:xfrm>
          <a:prstGeom prst="rect">
            <a:avLst/>
          </a:prstGeom>
          <a:solidFill>
            <a:srgbClr val="00A6A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pPr>
            <a:r>
              <a:rPr lang="en-GB" altLang="en-US" sz="1800">
                <a:solidFill>
                  <a:schemeClr val="bg1"/>
                </a:solidFill>
                <a:latin typeface="Arial" pitchFamily="34" charset="0"/>
              </a:rPr>
              <a:t>Talking and Listening</a:t>
            </a:r>
          </a:p>
          <a:p>
            <a:pPr algn="ctr" eaLnBrk="1" hangingPunct="1">
              <a:spcBef>
                <a:spcPct val="0"/>
              </a:spcBef>
              <a:buFontTx/>
              <a:buNone/>
            </a:pPr>
            <a:endParaRPr lang="en-GB" altLang="en-US" sz="1800">
              <a:solidFill>
                <a:schemeClr val="bg1"/>
              </a:solidFill>
              <a:latin typeface="Arial" pitchFamily="34" charset="0"/>
            </a:endParaRPr>
          </a:p>
          <a:p>
            <a:pPr algn="ctr" eaLnBrk="1" hangingPunct="1">
              <a:spcBef>
                <a:spcPct val="0"/>
              </a:spcBef>
              <a:buFontTx/>
              <a:buNone/>
            </a:pPr>
            <a:r>
              <a:rPr lang="en-GB" altLang="en-US" sz="1800">
                <a:solidFill>
                  <a:schemeClr val="bg1"/>
                </a:solidFill>
                <a:latin typeface="Arial" pitchFamily="34" charset="0"/>
              </a:rPr>
              <a:t>Sharing views and opinions</a:t>
            </a:r>
          </a:p>
          <a:p>
            <a:pPr algn="ctr" eaLnBrk="1" hangingPunct="1">
              <a:spcBef>
                <a:spcPct val="0"/>
              </a:spcBef>
              <a:buFontTx/>
              <a:buNone/>
            </a:pPr>
            <a:r>
              <a:rPr lang="en-GB" altLang="en-US" sz="1800">
                <a:solidFill>
                  <a:schemeClr val="bg1"/>
                </a:solidFill>
                <a:latin typeface="Arial" pitchFamily="34" charset="0"/>
              </a:rPr>
              <a:t>Giving and following instructions</a:t>
            </a:r>
          </a:p>
          <a:p>
            <a:pPr algn="ctr" eaLnBrk="1" hangingPunct="1">
              <a:spcBef>
                <a:spcPct val="0"/>
              </a:spcBef>
              <a:buFontTx/>
              <a:buNone/>
            </a:pPr>
            <a:endParaRPr lang="en-GB" altLang="en-US" sz="1800">
              <a:solidFill>
                <a:schemeClr val="bg1"/>
              </a:solidFill>
              <a:latin typeface="Arial" pitchFamily="34" charset="0"/>
            </a:endParaRPr>
          </a:p>
          <a:p>
            <a:pPr algn="ctr" eaLnBrk="1" hangingPunct="1">
              <a:spcBef>
                <a:spcPct val="0"/>
              </a:spcBef>
              <a:buFontTx/>
              <a:buNone/>
            </a:pPr>
            <a:endParaRPr lang="en-GB" altLang="en-US" sz="1800">
              <a:solidFill>
                <a:schemeClr val="bg1"/>
              </a:solidFill>
              <a:latin typeface="Arial" pitchFamily="34" charset="0"/>
            </a:endParaRPr>
          </a:p>
        </p:txBody>
      </p:sp>
      <p:sp>
        <p:nvSpPr>
          <p:cNvPr id="7" name="Title 1"/>
          <p:cNvSpPr txBox="1">
            <a:spLocks/>
          </p:cNvSpPr>
          <p:nvPr/>
        </p:nvSpPr>
        <p:spPr>
          <a:xfrm>
            <a:off x="304800" y="274638"/>
            <a:ext cx="8534400" cy="1143000"/>
          </a:xfrm>
          <a:prstGeom prst="rect">
            <a:avLst/>
          </a:prstGeom>
          <a:solidFill>
            <a:schemeClr val="bg2"/>
          </a:solidFill>
        </p:spPr>
        <p:txBody>
          <a:bodyP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90000" fontAlgn="auto">
              <a:spcAft>
                <a:spcPts val="0"/>
              </a:spcAft>
              <a:defRPr/>
            </a:pPr>
            <a:r>
              <a:rPr lang="en-GB" dirty="0" smtClean="0"/>
              <a:t>Why speech, language and communication skills are so important</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solidFill>
            <a:schemeClr val="bg2"/>
          </a:solidFill>
        </p:spPr>
        <p:txBody>
          <a:bodyPr/>
          <a:lstStyle/>
          <a:p>
            <a:pPr eaLnBrk="1" hangingPunct="1"/>
            <a:r>
              <a:rPr lang="en-GB" altLang="en-US" sz="4000" smtClean="0"/>
              <a:t>A growing area of concern…</a:t>
            </a:r>
          </a:p>
        </p:txBody>
      </p:sp>
      <p:pic>
        <p:nvPicPr>
          <p:cNvPr id="8195" name="Picture 19"/>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611188" y="1700213"/>
            <a:ext cx="2089150" cy="2395537"/>
          </a:xfrm>
        </p:spPr>
      </p:pic>
      <p:sp>
        <p:nvSpPr>
          <p:cNvPr id="13316" name="Rectangle 3"/>
          <p:cNvSpPr>
            <a:spLocks noGrp="1" noChangeArrowheads="1"/>
          </p:cNvSpPr>
          <p:nvPr>
            <p:ph type="body" sz="half" idx="4294967295"/>
          </p:nvPr>
        </p:nvSpPr>
        <p:spPr>
          <a:xfrm>
            <a:off x="2843213" y="1773238"/>
            <a:ext cx="5843587" cy="4824412"/>
          </a:xfrm>
        </p:spPr>
        <p:txBody>
          <a:bodyPr rtlCol="0">
            <a:normAutofit/>
          </a:bodyPr>
          <a:lstStyle/>
          <a:p>
            <a:pPr eaLnBrk="1" fontAlgn="auto" hangingPunct="1">
              <a:lnSpc>
                <a:spcPct val="80000"/>
              </a:lnSpc>
              <a:spcAft>
                <a:spcPts val="0"/>
              </a:spcAft>
              <a:defRPr/>
            </a:pPr>
            <a:r>
              <a:rPr lang="en-GB" altLang="en-US" sz="2800" dirty="0" smtClean="0"/>
              <a:t>It is estimated that in some parts of the UK up to 60% of children start school with some form of speech, language or communication delay or disorder (ICAN).</a:t>
            </a:r>
          </a:p>
          <a:p>
            <a:pPr eaLnBrk="1" fontAlgn="auto" hangingPunct="1">
              <a:lnSpc>
                <a:spcPct val="80000"/>
              </a:lnSpc>
              <a:spcAft>
                <a:spcPts val="0"/>
              </a:spcAft>
              <a:defRPr/>
            </a:pPr>
            <a:r>
              <a:rPr lang="en-GB" altLang="en-US" sz="2800" dirty="0" smtClean="0"/>
              <a:t>Most of these difficulties are due to language deprivation and with the right support can be resolved…..</a:t>
            </a:r>
          </a:p>
          <a:p>
            <a:pPr eaLnBrk="1" fontAlgn="auto" hangingPunct="1">
              <a:lnSpc>
                <a:spcPct val="80000"/>
              </a:lnSpc>
              <a:spcAft>
                <a:spcPts val="0"/>
              </a:spcAft>
              <a:defRPr/>
            </a:pPr>
            <a:r>
              <a:rPr lang="en-GB" altLang="en-US" sz="2800" dirty="0" smtClean="0"/>
              <a:t>…..Only 10% of children have difficulties that are persistent and long term.</a:t>
            </a:r>
          </a:p>
          <a:p>
            <a:pPr marL="0" indent="0" eaLnBrk="1" fontAlgn="auto" hangingPunct="1">
              <a:lnSpc>
                <a:spcPct val="80000"/>
              </a:lnSpc>
              <a:spcAft>
                <a:spcPts val="0"/>
              </a:spcAft>
              <a:buFont typeface="Arial" pitchFamily="34" charset="0"/>
              <a:buNone/>
              <a:defRPr/>
            </a:pPr>
            <a:endParaRPr lang="en-GB" altLang="en-US" sz="1700" dirty="0" smtClean="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1323975"/>
          </a:xfrm>
          <a:solidFill>
            <a:schemeClr val="accent5">
              <a:lumMod val="40000"/>
              <a:lumOff val="60000"/>
            </a:schemeClr>
          </a:solidFill>
        </p:spPr>
        <p:txBody>
          <a:bodyPr/>
          <a:lstStyle/>
          <a:p>
            <a:pPr marL="0" indent="0" algn="ctr" eaLnBrk="1" hangingPunct="1">
              <a:buFont typeface="Arial" pitchFamily="34" charset="0"/>
              <a:buNone/>
              <a:defRPr/>
            </a:pPr>
            <a:r>
              <a:rPr lang="en-GB" sz="3600" dirty="0" smtClean="0"/>
              <a:t>What are the different areas of Speech &amp; Language?</a:t>
            </a:r>
            <a:endParaRPr lang="en-GB" sz="3600" dirty="0"/>
          </a:p>
        </p:txBody>
      </p:sp>
      <p:pic>
        <p:nvPicPr>
          <p:cNvPr id="9219" name="Picture 4" descr="Image result for speech and language therapy clip 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113" y="3213100"/>
            <a:ext cx="2952750" cy="284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4"/>
          <p:cNvPicPr>
            <a:picLocks noChangeAspect="1"/>
          </p:cNvPicPr>
          <p:nvPr/>
        </p:nvPicPr>
        <p:blipFill>
          <a:blip r:embed="rId3">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4032250" y="222250"/>
            <a:ext cx="1008063"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AutoShape 3"/>
          <p:cNvSpPr>
            <a:spLocks noChangeArrowheads="1"/>
          </p:cNvSpPr>
          <p:nvPr/>
        </p:nvSpPr>
        <p:spPr bwMode="auto">
          <a:xfrm>
            <a:off x="2195513" y="3429000"/>
            <a:ext cx="1357312" cy="936625"/>
          </a:xfrm>
          <a:prstGeom prst="rightArrow">
            <a:avLst>
              <a:gd name="adj1" fmla="val 50000"/>
              <a:gd name="adj2" fmla="val 36229"/>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endParaRPr lang="en-US" altLang="en-US" sz="1800">
              <a:latin typeface="R Frutiger Roman"/>
              <a:cs typeface="Arial" pitchFamily="34" charset="0"/>
            </a:endParaRPr>
          </a:p>
        </p:txBody>
      </p:sp>
      <p:sp>
        <p:nvSpPr>
          <p:cNvPr id="10243" name="Text Box 7"/>
          <p:cNvSpPr txBox="1">
            <a:spLocks noChangeArrowheads="1"/>
          </p:cNvSpPr>
          <p:nvPr/>
        </p:nvSpPr>
        <p:spPr bwMode="auto">
          <a:xfrm>
            <a:off x="323850" y="3284538"/>
            <a:ext cx="28797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50000"/>
              </a:spcBef>
              <a:buFontTx/>
              <a:buNone/>
            </a:pPr>
            <a:endParaRPr lang="en-US" altLang="en-US" sz="1800">
              <a:latin typeface="R Frutiger Roman"/>
              <a:cs typeface="Arial" pitchFamily="34" charset="0"/>
            </a:endParaRPr>
          </a:p>
        </p:txBody>
      </p:sp>
      <p:sp>
        <p:nvSpPr>
          <p:cNvPr id="10244" name="Text Box 8"/>
          <p:cNvSpPr txBox="1">
            <a:spLocks noChangeArrowheads="1"/>
          </p:cNvSpPr>
          <p:nvPr/>
        </p:nvSpPr>
        <p:spPr bwMode="auto">
          <a:xfrm>
            <a:off x="300038" y="3581400"/>
            <a:ext cx="25193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50000"/>
              </a:spcBef>
              <a:buFontTx/>
              <a:buNone/>
            </a:pPr>
            <a:r>
              <a:rPr lang="en-GB" altLang="en-US" sz="1800" b="1">
                <a:cs typeface="Arial" pitchFamily="34" charset="0"/>
              </a:rPr>
              <a:t>Children hear, </a:t>
            </a:r>
            <a:br>
              <a:rPr lang="en-GB" altLang="en-US" sz="1800" b="1">
                <a:cs typeface="Arial" pitchFamily="34" charset="0"/>
              </a:rPr>
            </a:br>
            <a:r>
              <a:rPr lang="en-GB" altLang="en-US" sz="1800" b="1">
                <a:cs typeface="Arial" pitchFamily="34" charset="0"/>
              </a:rPr>
              <a:t>attend and listen</a:t>
            </a:r>
          </a:p>
        </p:txBody>
      </p:sp>
      <p:sp>
        <p:nvSpPr>
          <p:cNvPr id="7" name="Text Box 10"/>
          <p:cNvSpPr txBox="1">
            <a:spLocks noChangeArrowheads="1"/>
          </p:cNvSpPr>
          <p:nvPr/>
        </p:nvSpPr>
        <p:spPr bwMode="auto">
          <a:xfrm>
            <a:off x="6324600" y="2667000"/>
            <a:ext cx="2592388" cy="646113"/>
          </a:xfrm>
          <a:prstGeom prst="rect">
            <a:avLst/>
          </a:prstGeom>
          <a:solidFill>
            <a:schemeClr val="accent2">
              <a:lumMod val="40000"/>
              <a:lumOff val="60000"/>
            </a:schemeClr>
          </a:solidFill>
          <a:ln>
            <a:noFill/>
            <a:headEnd/>
            <a:tailEnd/>
          </a:ln>
        </p:spPr>
        <p:style>
          <a:lnRef idx="2">
            <a:schemeClr val="accent2"/>
          </a:lnRef>
          <a:fillRef idx="1">
            <a:schemeClr val="lt1"/>
          </a:fillRef>
          <a:effectRef idx="0">
            <a:schemeClr val="accent2"/>
          </a:effectRef>
          <a:fontRef idx="minor">
            <a:schemeClr val="dk1"/>
          </a:fontRef>
        </p:style>
        <p:txBody>
          <a:bodyPr>
            <a:spAutoFit/>
          </a:bodyPr>
          <a:lstStyle/>
          <a:p>
            <a:pPr fontAlgn="auto">
              <a:spcBef>
                <a:spcPct val="50000"/>
              </a:spcBef>
              <a:spcAft>
                <a:spcPts val="0"/>
              </a:spcAft>
              <a:defRPr/>
            </a:pPr>
            <a:r>
              <a:rPr lang="en-GB" b="1" dirty="0">
                <a:cs typeface="Arial Bold"/>
              </a:rPr>
              <a:t>Children use words to share meaning - </a:t>
            </a:r>
            <a:r>
              <a:rPr lang="en-GB" b="1" dirty="0">
                <a:solidFill>
                  <a:srgbClr val="08938C"/>
                </a:solidFill>
                <a:cs typeface="Arial Bold"/>
              </a:rPr>
              <a:t>TALKING</a:t>
            </a:r>
            <a:r>
              <a:rPr lang="en-GB" b="1" dirty="0">
                <a:cs typeface="Arial Bold"/>
              </a:rPr>
              <a:t> </a:t>
            </a:r>
          </a:p>
        </p:txBody>
      </p:sp>
      <p:sp>
        <p:nvSpPr>
          <p:cNvPr id="8" name="Text Box 11"/>
          <p:cNvSpPr txBox="1">
            <a:spLocks noChangeArrowheads="1"/>
          </p:cNvSpPr>
          <p:nvPr/>
        </p:nvSpPr>
        <p:spPr bwMode="auto">
          <a:xfrm>
            <a:off x="304800" y="5638800"/>
            <a:ext cx="8610600" cy="862013"/>
          </a:xfrm>
          <a:prstGeom prst="rect">
            <a:avLst/>
          </a:prstGeom>
          <a:solidFill>
            <a:schemeClr val="accent6">
              <a:lumMod val="20000"/>
              <a:lumOff val="80000"/>
            </a:schemeClr>
          </a:solidFill>
          <a:ln>
            <a:noFill/>
            <a:headEnd/>
            <a:tailEnd/>
          </a:ln>
        </p:spPr>
        <p:style>
          <a:lnRef idx="2">
            <a:schemeClr val="accent3"/>
          </a:lnRef>
          <a:fillRef idx="1">
            <a:schemeClr val="lt1"/>
          </a:fillRef>
          <a:effectRef idx="0">
            <a:schemeClr val="accent3"/>
          </a:effectRef>
          <a:fontRef idx="minor">
            <a:schemeClr val="dk1"/>
          </a:fontRef>
        </p:style>
        <p:txBody>
          <a:bodyPr/>
          <a:lstStyle/>
          <a:p>
            <a:pPr algn="ctr" fontAlgn="auto">
              <a:spcBef>
                <a:spcPts val="0"/>
              </a:spcBef>
              <a:spcAft>
                <a:spcPts val="300"/>
              </a:spcAft>
              <a:defRPr/>
            </a:pPr>
            <a:r>
              <a:rPr lang="en-GB" sz="2000" dirty="0">
                <a:cs typeface="Arial"/>
              </a:rPr>
              <a:t>Using language to interact with other people – </a:t>
            </a:r>
            <a:r>
              <a:rPr lang="en-GB" sz="2000" b="1" dirty="0">
                <a:solidFill>
                  <a:srgbClr val="08938C"/>
                </a:solidFill>
                <a:cs typeface="Arial"/>
              </a:rPr>
              <a:t>COMMUNICATION</a:t>
            </a:r>
          </a:p>
          <a:p>
            <a:pPr algn="ctr" fontAlgn="auto">
              <a:spcBef>
                <a:spcPts val="0"/>
              </a:spcBef>
              <a:spcAft>
                <a:spcPts val="300"/>
              </a:spcAft>
              <a:defRPr/>
            </a:pPr>
            <a:r>
              <a:rPr lang="en-GB" sz="2000" dirty="0">
                <a:cs typeface="Arial"/>
              </a:rPr>
              <a:t>Children have to want, need and be confident to communicate</a:t>
            </a:r>
          </a:p>
        </p:txBody>
      </p:sp>
      <p:sp>
        <p:nvSpPr>
          <p:cNvPr id="9" name="Rectangle 12"/>
          <p:cNvSpPr>
            <a:spLocks noGrp="1" noChangeArrowheads="1"/>
          </p:cNvSpPr>
          <p:nvPr>
            <p:ph type="title"/>
          </p:nvPr>
        </p:nvSpPr>
        <p:spPr>
          <a:xfrm>
            <a:off x="304800" y="274638"/>
            <a:ext cx="8534400" cy="1143000"/>
          </a:xfrm>
          <a:solidFill>
            <a:schemeClr val="accent5">
              <a:lumMod val="40000"/>
              <a:lumOff val="60000"/>
            </a:schemeClr>
          </a:solidFill>
        </p:spPr>
        <p:txBody>
          <a:bodyPr rtlCol="0">
            <a:normAutofit/>
          </a:bodyPr>
          <a:lstStyle/>
          <a:p>
            <a:pPr marL="90000" eaLnBrk="1" fontAlgn="auto" hangingPunct="1">
              <a:spcAft>
                <a:spcPts val="0"/>
              </a:spcAft>
              <a:defRPr/>
            </a:pPr>
            <a:r>
              <a:rPr lang="en-US" sz="3200" dirty="0" smtClean="0"/>
              <a:t>What is speech, language and communication?</a:t>
            </a:r>
          </a:p>
        </p:txBody>
      </p:sp>
      <p:sp>
        <p:nvSpPr>
          <p:cNvPr id="10" name="Text Box 15"/>
          <p:cNvSpPr txBox="1">
            <a:spLocks noChangeArrowheads="1"/>
          </p:cNvSpPr>
          <p:nvPr/>
        </p:nvSpPr>
        <p:spPr bwMode="auto">
          <a:xfrm>
            <a:off x="304800" y="1600200"/>
            <a:ext cx="8534400" cy="708025"/>
          </a:xfrm>
          <a:prstGeom prst="rect">
            <a:avLst/>
          </a:prstGeom>
          <a:solidFill>
            <a:schemeClr val="accent2">
              <a:lumMod val="40000"/>
              <a:lumOff val="60000"/>
            </a:schemeClr>
          </a:solidFill>
          <a:ln>
            <a:noFill/>
            <a:headEnd/>
            <a:tailEnd/>
          </a:ln>
        </p:spPr>
        <p:style>
          <a:lnRef idx="2">
            <a:schemeClr val="accent2"/>
          </a:lnRef>
          <a:fillRef idx="1">
            <a:schemeClr val="lt1"/>
          </a:fillRef>
          <a:effectRef idx="0">
            <a:schemeClr val="accent2"/>
          </a:effectRef>
          <a:fontRef idx="minor">
            <a:schemeClr val="dk1"/>
          </a:fontRef>
        </p:style>
        <p:txBody>
          <a:bodyPr>
            <a:spAutoFit/>
          </a:bodyPr>
          <a:lstStyle/>
          <a:p>
            <a:pPr algn="ctr" fontAlgn="auto">
              <a:spcBef>
                <a:spcPts val="0"/>
              </a:spcBef>
              <a:spcAft>
                <a:spcPts val="0"/>
              </a:spcAft>
              <a:defRPr/>
            </a:pPr>
            <a:r>
              <a:rPr lang="en-GB" sz="2000" dirty="0">
                <a:cs typeface="Arial"/>
              </a:rPr>
              <a:t>Children put together what they have heard, and </a:t>
            </a:r>
            <a:r>
              <a:rPr lang="en-GB" sz="2000" b="1" dirty="0">
                <a:solidFill>
                  <a:srgbClr val="08938C"/>
                </a:solidFill>
                <a:cs typeface="Arial"/>
              </a:rPr>
              <a:t>UNDERSTAND</a:t>
            </a:r>
          </a:p>
          <a:p>
            <a:pPr algn="ctr" fontAlgn="auto">
              <a:spcBef>
                <a:spcPts val="0"/>
              </a:spcBef>
              <a:spcAft>
                <a:spcPts val="0"/>
              </a:spcAft>
              <a:defRPr/>
            </a:pPr>
            <a:r>
              <a:rPr lang="en-GB" sz="2000" dirty="0">
                <a:cs typeface="Arial"/>
              </a:rPr>
              <a:t>Children plan and organise what they will say</a:t>
            </a:r>
          </a:p>
        </p:txBody>
      </p:sp>
      <p:sp>
        <p:nvSpPr>
          <p:cNvPr id="11" name="Text Box 10"/>
          <p:cNvSpPr txBox="1">
            <a:spLocks noChangeArrowheads="1"/>
          </p:cNvSpPr>
          <p:nvPr/>
        </p:nvSpPr>
        <p:spPr bwMode="auto">
          <a:xfrm>
            <a:off x="6300788" y="4365625"/>
            <a:ext cx="2592387" cy="922338"/>
          </a:xfrm>
          <a:prstGeom prst="rect">
            <a:avLst/>
          </a:prstGeom>
          <a:solidFill>
            <a:srgbClr val="FFFF99"/>
          </a:solidFill>
          <a:ln>
            <a:noFill/>
            <a:headEnd/>
            <a:tailEnd/>
          </a:ln>
        </p:spPr>
        <p:style>
          <a:lnRef idx="2">
            <a:schemeClr val="accent1"/>
          </a:lnRef>
          <a:fillRef idx="1">
            <a:schemeClr val="lt1"/>
          </a:fillRef>
          <a:effectRef idx="0">
            <a:schemeClr val="accent1"/>
          </a:effectRef>
          <a:fontRef idx="minor">
            <a:schemeClr val="dk1"/>
          </a:fontRef>
        </p:style>
        <p:txBody>
          <a:bodyPr>
            <a:spAutoFit/>
          </a:bodyPr>
          <a:lstStyle/>
          <a:p>
            <a:pPr fontAlgn="auto">
              <a:spcBef>
                <a:spcPct val="50000"/>
              </a:spcBef>
              <a:spcAft>
                <a:spcPts val="0"/>
              </a:spcAft>
              <a:defRPr/>
            </a:pPr>
            <a:r>
              <a:rPr lang="en-GB" b="1" dirty="0">
                <a:cs typeface="Arial Bold"/>
              </a:rPr>
              <a:t>Children make and use sounds  to form words - </a:t>
            </a:r>
            <a:r>
              <a:rPr lang="en-GB" b="1" dirty="0">
                <a:solidFill>
                  <a:srgbClr val="08938C"/>
                </a:solidFill>
                <a:cs typeface="Arial Bold"/>
              </a:rPr>
              <a:t>SPEECH</a:t>
            </a:r>
          </a:p>
        </p:txBody>
      </p:sp>
      <p:pic>
        <p:nvPicPr>
          <p:cNvPr id="10250" name="Picture 11" descr="C:\Users\Lisa\AppData\Local\Microsoft\Windows\Temporary Internet Files\Content.IE5\8E6BRN0Y\MC900446318[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79838" y="2852738"/>
            <a:ext cx="177165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1" name="AutoShape 3"/>
          <p:cNvSpPr>
            <a:spLocks noChangeArrowheads="1"/>
          </p:cNvSpPr>
          <p:nvPr/>
        </p:nvSpPr>
        <p:spPr bwMode="auto">
          <a:xfrm>
            <a:off x="5795963" y="3357563"/>
            <a:ext cx="1357312" cy="936625"/>
          </a:xfrm>
          <a:prstGeom prst="rightArrow">
            <a:avLst>
              <a:gd name="adj1" fmla="val 50000"/>
              <a:gd name="adj2" fmla="val 36229"/>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endParaRPr lang="en-US" altLang="en-US" sz="1800">
              <a:latin typeface="R Frutiger Roman"/>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28600" y="274638"/>
            <a:ext cx="8686800" cy="1143000"/>
          </a:xfrm>
          <a:solidFill>
            <a:schemeClr val="accent5">
              <a:lumMod val="40000"/>
              <a:lumOff val="60000"/>
            </a:schemeClr>
          </a:solidFill>
        </p:spPr>
        <p:txBody>
          <a:bodyPr rtlCol="0">
            <a:normAutofit/>
          </a:bodyPr>
          <a:lstStyle/>
          <a:p>
            <a:pPr marL="90000" eaLnBrk="1" fontAlgn="auto" hangingPunct="1">
              <a:spcAft>
                <a:spcPts val="0"/>
              </a:spcAft>
              <a:defRPr/>
            </a:pPr>
            <a:r>
              <a:rPr lang="en-GB" dirty="0" smtClean="0"/>
              <a:t>Speech is…</a:t>
            </a:r>
            <a:endParaRPr lang="en-GB" dirty="0"/>
          </a:p>
        </p:txBody>
      </p:sp>
      <p:sp>
        <p:nvSpPr>
          <p:cNvPr id="5" name="Content Placeholder 2"/>
          <p:cNvSpPr>
            <a:spLocks noGrp="1"/>
          </p:cNvSpPr>
          <p:nvPr>
            <p:ph idx="1"/>
          </p:nvPr>
        </p:nvSpPr>
        <p:spPr>
          <a:extLst/>
        </p:spPr>
        <p:txBody>
          <a:bodyPr rtlCol="0">
            <a:normAutofit/>
          </a:bodyPr>
          <a:lstStyle/>
          <a:p>
            <a:pPr marL="0" lvl="8" indent="187200">
              <a:spcBef>
                <a:spcPts val="0"/>
              </a:spcBef>
              <a:spcAft>
                <a:spcPts val="600"/>
              </a:spcAft>
              <a:buFont typeface="Arial" panose="020B0604020202020204" pitchFamily="34" charset="0"/>
              <a:buNone/>
              <a:defRPr/>
            </a:pPr>
            <a:r>
              <a:rPr lang="en-GB" sz="2800" dirty="0" smtClean="0"/>
              <a:t>The sounds we use for talking – articulation of sounds.</a:t>
            </a:r>
          </a:p>
          <a:p>
            <a:pPr marL="0" lvl="8" indent="187200">
              <a:spcBef>
                <a:spcPts val="0"/>
              </a:spcBef>
              <a:spcAft>
                <a:spcPts val="600"/>
              </a:spcAft>
              <a:buFont typeface="Arial" panose="020B0604020202020204" pitchFamily="34" charset="0"/>
              <a:buNone/>
              <a:defRPr/>
            </a:pPr>
            <a:r>
              <a:rPr lang="en-GB" sz="2800" dirty="0" smtClean="0"/>
              <a:t>  </a:t>
            </a:r>
          </a:p>
          <a:p>
            <a:pPr marL="0" lvl="8" indent="187200">
              <a:spcBef>
                <a:spcPts val="0"/>
              </a:spcBef>
              <a:spcAft>
                <a:spcPts val="600"/>
              </a:spcAft>
              <a:buFont typeface="Arial" panose="020B0604020202020204" pitchFamily="34" charset="0"/>
              <a:buNone/>
              <a:defRPr/>
            </a:pPr>
            <a:r>
              <a:rPr lang="en-GB" sz="2800" dirty="0" smtClean="0"/>
              <a:t>As well as the sounds we use, it also includes    </a:t>
            </a:r>
          </a:p>
          <a:p>
            <a:pPr marL="0" lvl="8" indent="187200">
              <a:spcBef>
                <a:spcPts val="0"/>
              </a:spcBef>
              <a:spcAft>
                <a:spcPts val="600"/>
              </a:spcAft>
              <a:buFont typeface="Arial" panose="020B0604020202020204" pitchFamily="34" charset="0"/>
              <a:buNone/>
              <a:defRPr/>
            </a:pPr>
            <a:r>
              <a:rPr lang="en-GB" sz="2800" dirty="0" smtClean="0"/>
              <a:t>factors such as:</a:t>
            </a:r>
            <a:endParaRPr lang="en-GB" sz="2400" dirty="0" smtClean="0"/>
          </a:p>
          <a:p>
            <a:pPr marL="874800" lvl="2" indent="-410400" eaLnBrk="1" fontAlgn="auto" hangingPunct="1">
              <a:spcAft>
                <a:spcPts val="0"/>
              </a:spcAft>
              <a:buFont typeface="Courier New" pitchFamily="49" charset="0"/>
              <a:buChar char="o"/>
              <a:defRPr/>
            </a:pPr>
            <a:r>
              <a:rPr lang="en-GB" dirty="0" smtClean="0"/>
              <a:t>fluency</a:t>
            </a:r>
          </a:p>
          <a:p>
            <a:pPr marL="874800" lvl="2" indent="-410400" eaLnBrk="1" fontAlgn="auto" hangingPunct="1">
              <a:spcAft>
                <a:spcPts val="0"/>
              </a:spcAft>
              <a:buFont typeface="Courier New" pitchFamily="49" charset="0"/>
              <a:buChar char="o"/>
              <a:defRPr/>
            </a:pPr>
            <a:r>
              <a:rPr lang="en-GB" dirty="0" smtClean="0"/>
              <a:t>volume </a:t>
            </a:r>
          </a:p>
          <a:p>
            <a:pPr marL="874800" lvl="2" indent="-410400" eaLnBrk="1" fontAlgn="auto" hangingPunct="1">
              <a:spcAft>
                <a:spcPts val="0"/>
              </a:spcAft>
              <a:buFont typeface="Courier New" pitchFamily="49" charset="0"/>
              <a:buChar char="o"/>
              <a:defRPr/>
            </a:pPr>
            <a:r>
              <a:rPr lang="en-GB" dirty="0" smtClean="0"/>
              <a:t>intonation and stress on different words </a:t>
            </a:r>
          </a:p>
          <a:p>
            <a:pPr marL="874800" lvl="2" indent="-410400" eaLnBrk="1" fontAlgn="auto" hangingPunct="1">
              <a:spcAft>
                <a:spcPts val="0"/>
              </a:spcAft>
              <a:buFont typeface="Courier New" pitchFamily="49" charset="0"/>
              <a:buChar char="o"/>
              <a:defRPr/>
            </a:pPr>
            <a:r>
              <a:rPr lang="en-GB" dirty="0" smtClean="0"/>
              <a:t>pitch</a:t>
            </a:r>
            <a:endParaRPr lang="en-GB" dirty="0"/>
          </a:p>
        </p:txBody>
      </p:sp>
      <p:pic>
        <p:nvPicPr>
          <p:cNvPr id="11268" name="Picture 5" descr="Image result for child speech bubble"/>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84888" y="3500438"/>
            <a:ext cx="2735262"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304800" y="274638"/>
            <a:ext cx="8610600" cy="1143000"/>
          </a:xfrm>
          <a:solidFill>
            <a:schemeClr val="accent5">
              <a:lumMod val="40000"/>
              <a:lumOff val="60000"/>
            </a:schemeClr>
          </a:solidFill>
        </p:spPr>
        <p:txBody>
          <a:bodyPr rtlCol="0">
            <a:normAutofit/>
          </a:bodyPr>
          <a:lstStyle/>
          <a:p>
            <a:pPr marL="90000" eaLnBrk="1" fontAlgn="auto" hangingPunct="1">
              <a:spcAft>
                <a:spcPts val="0"/>
              </a:spcAft>
              <a:defRPr/>
            </a:pPr>
            <a:r>
              <a:rPr lang="en-GB" dirty="0" smtClean="0"/>
              <a:t>Language includes…</a:t>
            </a:r>
            <a:endParaRPr lang="en-GB" dirty="0"/>
          </a:p>
        </p:txBody>
      </p:sp>
      <p:sp>
        <p:nvSpPr>
          <p:cNvPr id="6" name="Content Placeholder 2"/>
          <p:cNvSpPr>
            <a:spLocks noGrp="1"/>
          </p:cNvSpPr>
          <p:nvPr>
            <p:ph idx="1"/>
          </p:nvPr>
        </p:nvSpPr>
        <p:spPr>
          <a:xfrm>
            <a:off x="304800" y="1524000"/>
            <a:ext cx="8382000" cy="4800600"/>
          </a:xfrm>
        </p:spPr>
        <p:txBody>
          <a:bodyPr rtlCol="0">
            <a:normAutofit/>
          </a:bodyPr>
          <a:lstStyle/>
          <a:p>
            <a:pPr marL="625475" lvl="2" indent="-444500" eaLnBrk="1" fontAlgn="auto" hangingPunct="1">
              <a:spcAft>
                <a:spcPts val="0"/>
              </a:spcAft>
              <a:buFont typeface="Arial" pitchFamily="34" charset="0"/>
              <a:buNone/>
              <a:defRPr/>
            </a:pPr>
            <a:r>
              <a:rPr lang="en-GB" altLang="en-US" b="1" dirty="0" smtClean="0">
                <a:cs typeface="Arial" pitchFamily="34" charset="0"/>
              </a:rPr>
              <a:t>Understanding and talking use the following:</a:t>
            </a:r>
          </a:p>
          <a:p>
            <a:pPr marL="625475" lvl="2" indent="-444500" eaLnBrk="1" fontAlgn="auto" hangingPunct="1">
              <a:spcAft>
                <a:spcPts val="0"/>
              </a:spcAft>
              <a:defRPr/>
            </a:pPr>
            <a:r>
              <a:rPr lang="en-GB" altLang="en-US" dirty="0" smtClean="0">
                <a:cs typeface="Arial" pitchFamily="34" charset="0"/>
              </a:rPr>
              <a:t>Words (vocabulary) and their meanings</a:t>
            </a:r>
          </a:p>
          <a:p>
            <a:pPr marL="625475" lvl="2" indent="-444500" eaLnBrk="1" fontAlgn="auto" hangingPunct="1">
              <a:spcAft>
                <a:spcPts val="0"/>
              </a:spcAft>
              <a:defRPr/>
            </a:pPr>
            <a:r>
              <a:rPr lang="en-GB" altLang="en-US" dirty="0" smtClean="0">
                <a:cs typeface="Arial" pitchFamily="34" charset="0"/>
              </a:rPr>
              <a:t>How words go together – their order and how this can change meanings (e.g. the difference between statements and questions)</a:t>
            </a:r>
          </a:p>
          <a:p>
            <a:pPr marL="625475" lvl="2" indent="-444500" eaLnBrk="1" fontAlgn="auto" hangingPunct="1">
              <a:spcAft>
                <a:spcPts val="0"/>
              </a:spcAft>
              <a:defRPr/>
            </a:pPr>
            <a:r>
              <a:rPr lang="en-GB" altLang="en-US" dirty="0" smtClean="0">
                <a:cs typeface="Arial" pitchFamily="34" charset="0"/>
              </a:rPr>
              <a:t>Grammar – for example how word endings change meanings (e.g. past tense)</a:t>
            </a:r>
          </a:p>
          <a:p>
            <a:pPr marL="625475" lvl="2" indent="-444500" eaLnBrk="1" fontAlgn="auto" hangingPunct="1">
              <a:spcAft>
                <a:spcPts val="0"/>
              </a:spcAft>
              <a:defRPr/>
            </a:pPr>
            <a:r>
              <a:rPr lang="en-GB" altLang="en-US" dirty="0" smtClean="0">
                <a:cs typeface="Arial" pitchFamily="34" charset="0"/>
              </a:rPr>
              <a:t>Sentences joining together to make sense – narratives, stories we share with each other</a:t>
            </a:r>
          </a:p>
          <a:p>
            <a:pPr marL="625475" lvl="2" indent="-444500" eaLnBrk="1" fontAlgn="auto" hangingPunct="1">
              <a:spcAft>
                <a:spcPts val="0"/>
              </a:spcAft>
              <a:defRPr/>
            </a:pPr>
            <a:r>
              <a:rPr lang="en-GB" altLang="en-US" dirty="0" smtClean="0">
                <a:cs typeface="Arial" pitchFamily="34" charset="0"/>
              </a:rPr>
              <a:t>Higher level skills such as reasoning, </a:t>
            </a:r>
            <a:br>
              <a:rPr lang="en-GB" altLang="en-US" dirty="0" smtClean="0">
                <a:cs typeface="Arial" pitchFamily="34" charset="0"/>
              </a:rPr>
            </a:br>
            <a:r>
              <a:rPr lang="en-GB" altLang="en-US" dirty="0" smtClean="0">
                <a:cs typeface="Arial" pitchFamily="34" charset="0"/>
              </a:rPr>
              <a:t>inference</a:t>
            </a:r>
          </a:p>
          <a:p>
            <a:pPr lvl="2" eaLnBrk="1" fontAlgn="auto" hangingPunct="1">
              <a:spcAft>
                <a:spcPts val="0"/>
              </a:spcAft>
              <a:defRPr/>
            </a:pPr>
            <a:endParaRPr lang="en-GB" altLang="en-US" dirty="0" smtClean="0">
              <a:latin typeface="Arial" pitchFamily="34" charset="0"/>
              <a:cs typeface="Arial" pitchFamily="34" charset="0"/>
            </a:endParaRPr>
          </a:p>
          <a:p>
            <a:pPr marL="914400" lvl="2" indent="0" eaLnBrk="1" fontAlgn="auto" hangingPunct="1">
              <a:spcAft>
                <a:spcPts val="0"/>
              </a:spcAft>
              <a:buFont typeface="Arial" pitchFamily="34" charset="0"/>
              <a:buNone/>
              <a:defRPr/>
            </a:pPr>
            <a:endParaRPr lang="en-GB" altLang="en-US" dirty="0" smtClean="0">
              <a:latin typeface="Arial" pitchFamily="34" charset="0"/>
              <a:cs typeface="Arial" pitchFamily="34" charset="0"/>
            </a:endParaRPr>
          </a:p>
        </p:txBody>
      </p:sp>
      <p:pic>
        <p:nvPicPr>
          <p:cNvPr id="12292" name="Picture 5" descr="Image result for child listen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8850" y="4868863"/>
            <a:ext cx="1511300"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28600" y="274638"/>
            <a:ext cx="8686800" cy="1143000"/>
          </a:xfrm>
          <a:solidFill>
            <a:schemeClr val="accent5">
              <a:lumMod val="40000"/>
              <a:lumOff val="60000"/>
            </a:schemeClr>
          </a:solidFill>
        </p:spPr>
        <p:txBody>
          <a:bodyPr rtlCol="0">
            <a:normAutofit/>
          </a:bodyPr>
          <a:lstStyle/>
          <a:p>
            <a:pPr marL="90000" eaLnBrk="1" fontAlgn="auto" hangingPunct="1">
              <a:spcAft>
                <a:spcPts val="0"/>
              </a:spcAft>
              <a:defRPr/>
            </a:pPr>
            <a:r>
              <a:rPr lang="en-GB" dirty="0" smtClean="0"/>
              <a:t>Communication involves…</a:t>
            </a:r>
            <a:endParaRPr lang="en-GB" dirty="0"/>
          </a:p>
        </p:txBody>
      </p:sp>
      <p:sp>
        <p:nvSpPr>
          <p:cNvPr id="13315" name="Content Placeholder 2"/>
          <p:cNvSpPr>
            <a:spLocks noGrp="1"/>
          </p:cNvSpPr>
          <p:nvPr>
            <p:ph idx="1"/>
          </p:nvPr>
        </p:nvSpPr>
        <p:spPr>
          <a:xfrm>
            <a:off x="250825" y="2349500"/>
            <a:ext cx="8686800" cy="3344863"/>
          </a:xfrm>
        </p:spPr>
        <p:txBody>
          <a:bodyPr/>
          <a:lstStyle/>
          <a:p>
            <a:pPr marL="625475" lvl="2" indent="-354013" eaLnBrk="1" hangingPunct="1"/>
            <a:r>
              <a:rPr lang="en-GB" altLang="en-US" smtClean="0">
                <a:cs typeface="Arial" pitchFamily="34" charset="0"/>
              </a:rPr>
              <a:t>Non-verbal communication – for example body language, facial expression, eye-contact, gesture and signing </a:t>
            </a:r>
          </a:p>
          <a:p>
            <a:pPr marL="625475" lvl="2" indent="-354013" eaLnBrk="1" hangingPunct="1"/>
            <a:r>
              <a:rPr lang="en-GB" altLang="en-US" smtClean="0">
                <a:cs typeface="Arial" pitchFamily="34" charset="0"/>
              </a:rPr>
              <a:t>Conversational skills and rules – for example listening, turn-taking, knowing when and how to start (and finish) talking, how to change topic and using language in different ways.</a:t>
            </a:r>
          </a:p>
        </p:txBody>
      </p:sp>
      <p:pic>
        <p:nvPicPr>
          <p:cNvPr id="13316" name="Picture 5" descr="Image result for two children talkin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348038" y="4508500"/>
            <a:ext cx="2663825" cy="171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304800" y="274638"/>
            <a:ext cx="8610600" cy="1143000"/>
          </a:xfrm>
          <a:prstGeom prst="rect">
            <a:avLst/>
          </a:prstGeom>
          <a:solidFill>
            <a:schemeClr val="accent5">
              <a:lumMod val="40000"/>
              <a:lumOff val="60000"/>
            </a:schemeClr>
          </a:solidFill>
        </p:spPr>
        <p:txBody>
          <a:bodyPr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90000" fontAlgn="auto">
              <a:spcAft>
                <a:spcPts val="0"/>
              </a:spcAft>
              <a:defRPr/>
            </a:pPr>
            <a:r>
              <a:rPr lang="en-GB" dirty="0" smtClean="0"/>
              <a:t>Speech, Language and Communication Needs (SLCN)</a:t>
            </a:r>
            <a:endParaRPr lang="en-GB" dirty="0"/>
          </a:p>
        </p:txBody>
      </p:sp>
      <p:sp>
        <p:nvSpPr>
          <p:cNvPr id="3" name="Content Placeholder 2"/>
          <p:cNvSpPr txBox="1">
            <a:spLocks/>
          </p:cNvSpPr>
          <p:nvPr/>
        </p:nvSpPr>
        <p:spPr>
          <a:xfrm>
            <a:off x="304800" y="1600200"/>
            <a:ext cx="8610600" cy="452596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lvl="2" fontAlgn="auto">
              <a:spcAft>
                <a:spcPts val="0"/>
              </a:spcAft>
              <a:defRPr/>
            </a:pPr>
            <a:endParaRPr lang="en-GB" altLang="en-US" dirty="0" smtClean="0">
              <a:cs typeface="Arial" pitchFamily="34" charset="0"/>
            </a:endParaRPr>
          </a:p>
          <a:p>
            <a:pPr marL="361950" lvl="2" indent="-361950" fontAlgn="auto">
              <a:spcAft>
                <a:spcPts val="0"/>
              </a:spcAft>
              <a:defRPr/>
            </a:pPr>
            <a:r>
              <a:rPr lang="en-GB" altLang="en-US" dirty="0" smtClean="0">
                <a:cs typeface="Arial" pitchFamily="34" charset="0"/>
              </a:rPr>
              <a:t>Most children follow the expected pattern of development for their speech, language and communication at the expected times. Some, however, do not. </a:t>
            </a:r>
          </a:p>
          <a:p>
            <a:pPr marL="361950" lvl="2" indent="-361950" fontAlgn="auto">
              <a:spcAft>
                <a:spcPts val="0"/>
              </a:spcAft>
              <a:defRPr/>
            </a:pPr>
            <a:r>
              <a:rPr lang="en-GB" altLang="en-US" dirty="0" smtClean="0"/>
              <a:t>Most of these children experience a language  </a:t>
            </a:r>
            <a:r>
              <a:rPr lang="en-GB" altLang="en-US" b="1" dirty="0" smtClean="0"/>
              <a:t>delay. </a:t>
            </a:r>
            <a:r>
              <a:rPr lang="en-GB" altLang="en-US" dirty="0" smtClean="0"/>
              <a:t>This is when language development follows a normal pattern of development  but at a slower rate (see stages of language development chart in your pack).  </a:t>
            </a:r>
          </a:p>
          <a:p>
            <a:pPr marL="361950" indent="-361950">
              <a:lnSpc>
                <a:spcPct val="90000"/>
              </a:lnSpc>
              <a:defRPr/>
            </a:pPr>
            <a:r>
              <a:rPr lang="en-GB" altLang="en-US" sz="2400" dirty="0" smtClean="0"/>
              <a:t>A few children may have a </a:t>
            </a:r>
            <a:r>
              <a:rPr lang="en-GB" altLang="en-US" sz="2400" b="1" dirty="0" smtClean="0"/>
              <a:t>disorder.</a:t>
            </a:r>
            <a:r>
              <a:rPr lang="en-GB" altLang="en-US" sz="2400" dirty="0" smtClean="0"/>
              <a:t> This is where their language development is different in form or function from other children.</a:t>
            </a:r>
          </a:p>
          <a:p>
            <a:pPr lvl="2" fontAlgn="auto">
              <a:spcAft>
                <a:spcPts val="0"/>
              </a:spcAft>
              <a:defRPr/>
            </a:pPr>
            <a:endParaRPr lang="en-GB" altLang="en-US" dirty="0" smtClean="0">
              <a:cs typeface="Arial" pitchFamily="34" charset="0"/>
            </a:endParaRPr>
          </a:p>
          <a:p>
            <a:pPr lvl="2" fontAlgn="auto">
              <a:spcAft>
                <a:spcPts val="0"/>
              </a:spcAft>
              <a:defRPr/>
            </a:pPr>
            <a:endParaRPr lang="en-GB" altLang="en-US" dirty="0" smtClean="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2463" y="1628775"/>
            <a:ext cx="7632700" cy="1200150"/>
          </a:xfrm>
          <a:prstGeom prst="rect">
            <a:avLst/>
          </a:prstGeom>
          <a:solidFill>
            <a:schemeClr val="accent3">
              <a:lumMod val="40000"/>
              <a:lumOff val="60000"/>
            </a:schemeClr>
          </a:solidFill>
        </p:spPr>
        <p:txBody>
          <a:bodyPr>
            <a:spAutoFit/>
          </a:bodyPr>
          <a:lstStyle/>
          <a:p>
            <a:pPr algn="ctr">
              <a:defRPr/>
            </a:pPr>
            <a:r>
              <a:rPr lang="en-GB" sz="3600" dirty="0"/>
              <a:t>How do we identify children with S&amp;L needs at St. Peter’s?</a:t>
            </a:r>
          </a:p>
        </p:txBody>
      </p:sp>
      <p:pic>
        <p:nvPicPr>
          <p:cNvPr id="15363" name="Picture 4" descr="al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2827338"/>
            <a:ext cx="4562475" cy="186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6" descr="The Community Trust Logo"/>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40275" y="3965575"/>
            <a:ext cx="3619500" cy="145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8" descr="Image result for teacher parent discussion"/>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63713" y="4730750"/>
            <a:ext cx="2422525" cy="161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5"/>
          <p:cNvPicPr>
            <a:picLocks noChangeAspect="1"/>
          </p:cNvPicPr>
          <p:nvPr/>
        </p:nvPicPr>
        <p:blipFill>
          <a:blip r:embed="rId6">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3924300" y="333375"/>
            <a:ext cx="1008063"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413"/>
            <a:ext cx="8229600" cy="1143000"/>
          </a:xfrm>
          <a:solidFill>
            <a:schemeClr val="accent3">
              <a:lumMod val="40000"/>
              <a:lumOff val="60000"/>
            </a:schemeClr>
          </a:solidFill>
        </p:spPr>
        <p:txBody>
          <a:bodyPr/>
          <a:lstStyle/>
          <a:p>
            <a:pPr eaLnBrk="1" hangingPunct="1">
              <a:defRPr/>
            </a:pPr>
            <a:r>
              <a:rPr lang="en-GB" sz="4000" dirty="0" smtClean="0"/>
              <a:t>How do we identify pupils’ S&amp;L needs?</a:t>
            </a:r>
            <a:endParaRPr lang="en-GB" sz="4000" dirty="0"/>
          </a:p>
        </p:txBody>
      </p:sp>
      <p:sp>
        <p:nvSpPr>
          <p:cNvPr id="3" name="TextBox 2"/>
          <p:cNvSpPr txBox="1"/>
          <p:nvPr/>
        </p:nvSpPr>
        <p:spPr>
          <a:xfrm>
            <a:off x="684213" y="1268413"/>
            <a:ext cx="7775575" cy="5262562"/>
          </a:xfrm>
          <a:prstGeom prst="rect">
            <a:avLst/>
          </a:prstGeom>
          <a:noFill/>
        </p:spPr>
        <p:txBody>
          <a:bodyPr>
            <a:spAutoFit/>
          </a:bodyPr>
          <a:lstStyle/>
          <a:p>
            <a:pPr>
              <a:lnSpc>
                <a:spcPct val="150000"/>
              </a:lnSpc>
              <a:defRPr/>
            </a:pPr>
            <a:r>
              <a:rPr lang="en-GB" sz="1600" b="1" dirty="0"/>
              <a:t>On entry to Nursery/Reception class:</a:t>
            </a:r>
          </a:p>
          <a:p>
            <a:pPr marL="285750" indent="-285750">
              <a:lnSpc>
                <a:spcPct val="150000"/>
              </a:lnSpc>
              <a:buFont typeface="Arial" panose="020B0604020202020204" pitchFamily="34" charset="0"/>
              <a:buChar char="•"/>
              <a:defRPr/>
            </a:pPr>
            <a:r>
              <a:rPr lang="en-GB" sz="1600" dirty="0"/>
              <a:t>Information from parents &amp;/or previous settings</a:t>
            </a:r>
          </a:p>
          <a:p>
            <a:pPr marL="285750" indent="-285750">
              <a:lnSpc>
                <a:spcPct val="150000"/>
              </a:lnSpc>
              <a:buFont typeface="Arial" panose="020B0604020202020204" pitchFamily="34" charset="0"/>
              <a:buChar char="•"/>
              <a:defRPr/>
            </a:pPr>
            <a:r>
              <a:rPr lang="en-GB" sz="1600" dirty="0"/>
              <a:t>Practitioner observations &amp; initial assessments </a:t>
            </a:r>
          </a:p>
          <a:p>
            <a:pPr>
              <a:lnSpc>
                <a:spcPct val="150000"/>
              </a:lnSpc>
              <a:defRPr/>
            </a:pPr>
            <a:r>
              <a:rPr lang="en-GB" sz="1600" b="1" dirty="0"/>
              <a:t>Assessment tool:</a:t>
            </a:r>
          </a:p>
          <a:p>
            <a:pPr marL="285750" indent="-285750">
              <a:lnSpc>
                <a:spcPct val="150000"/>
              </a:lnSpc>
              <a:buFont typeface="Arial" panose="020B0604020202020204" pitchFamily="34" charset="0"/>
              <a:buChar char="•"/>
              <a:defRPr/>
            </a:pPr>
            <a:r>
              <a:rPr lang="en-GB" sz="1600" dirty="0" err="1"/>
              <a:t>Wellcomm</a:t>
            </a:r>
            <a:r>
              <a:rPr lang="en-GB" sz="1600" dirty="0"/>
              <a:t> Speech &amp; Language Assessment Toolkit</a:t>
            </a:r>
          </a:p>
          <a:p>
            <a:pPr marL="285750" indent="-285750">
              <a:lnSpc>
                <a:spcPct val="150000"/>
              </a:lnSpc>
              <a:buFont typeface="Arial" panose="020B0604020202020204" pitchFamily="34" charset="0"/>
              <a:buChar char="•"/>
              <a:defRPr/>
            </a:pPr>
            <a:r>
              <a:rPr lang="en-GB" sz="1600" dirty="0"/>
              <a:t>Little Bee Speech Articulation Assessment</a:t>
            </a:r>
          </a:p>
          <a:p>
            <a:pPr marL="285750" indent="-285750">
              <a:lnSpc>
                <a:spcPct val="150000"/>
              </a:lnSpc>
              <a:buFont typeface="Arial" panose="020B0604020202020204" pitchFamily="34" charset="0"/>
              <a:buChar char="•"/>
              <a:defRPr/>
            </a:pPr>
            <a:endParaRPr lang="en-GB" sz="1600" dirty="0"/>
          </a:p>
          <a:p>
            <a:pPr>
              <a:lnSpc>
                <a:spcPct val="150000"/>
              </a:lnSpc>
              <a:defRPr/>
            </a:pPr>
            <a:r>
              <a:rPr lang="en-GB" sz="1600" b="1" dirty="0"/>
              <a:t>Already in school:</a:t>
            </a:r>
          </a:p>
          <a:p>
            <a:pPr marL="285750" indent="-285750">
              <a:lnSpc>
                <a:spcPct val="150000"/>
              </a:lnSpc>
              <a:buFont typeface="Arial" panose="020B0604020202020204" pitchFamily="34" charset="0"/>
              <a:buChar char="•"/>
              <a:defRPr/>
            </a:pPr>
            <a:r>
              <a:rPr lang="en-GB" sz="1600" dirty="0"/>
              <a:t>Concerns raised by parent/carer or class teacher</a:t>
            </a:r>
          </a:p>
          <a:p>
            <a:pPr marL="285750" indent="-285750">
              <a:lnSpc>
                <a:spcPct val="150000"/>
              </a:lnSpc>
              <a:buFont typeface="Arial" panose="020B0604020202020204" pitchFamily="34" charset="0"/>
              <a:buChar char="•"/>
              <a:defRPr/>
            </a:pPr>
            <a:r>
              <a:rPr lang="en-GB" sz="1600" dirty="0"/>
              <a:t>Pupil Progress meetings – concerns raised regarding progress</a:t>
            </a:r>
          </a:p>
          <a:p>
            <a:pPr>
              <a:lnSpc>
                <a:spcPct val="150000"/>
              </a:lnSpc>
              <a:defRPr/>
            </a:pPr>
            <a:r>
              <a:rPr lang="en-GB" sz="1600" b="1" dirty="0"/>
              <a:t>Assessment tool:</a:t>
            </a:r>
          </a:p>
          <a:p>
            <a:pPr marL="285750" indent="-285750">
              <a:lnSpc>
                <a:spcPct val="150000"/>
              </a:lnSpc>
              <a:buFont typeface="Arial" panose="020B0604020202020204" pitchFamily="34" charset="0"/>
              <a:buChar char="•"/>
              <a:defRPr/>
            </a:pPr>
            <a:r>
              <a:rPr lang="en-GB" sz="1600" dirty="0"/>
              <a:t>EYFS/KS1 – </a:t>
            </a:r>
            <a:r>
              <a:rPr lang="en-GB" sz="1600" dirty="0" err="1"/>
              <a:t>Wellcomm</a:t>
            </a:r>
            <a:r>
              <a:rPr lang="en-GB" sz="1600" dirty="0"/>
              <a:t> Speech &amp; Language Assessment Toolkit</a:t>
            </a:r>
          </a:p>
          <a:p>
            <a:pPr marL="285750" indent="-285750">
              <a:lnSpc>
                <a:spcPct val="150000"/>
              </a:lnSpc>
              <a:buFont typeface="Arial" panose="020B0604020202020204" pitchFamily="34" charset="0"/>
              <a:buChar char="•"/>
              <a:defRPr/>
            </a:pPr>
            <a:r>
              <a:rPr lang="en-GB" sz="1600" dirty="0"/>
              <a:t>KS1 – KS2 – Communication Trust Progression Tools</a:t>
            </a:r>
          </a:p>
          <a:p>
            <a:pPr marL="285750" indent="-285750">
              <a:lnSpc>
                <a:spcPct val="150000"/>
              </a:lnSpc>
              <a:buFont typeface="Arial" panose="020B0604020202020204" pitchFamily="34" charset="0"/>
              <a:buChar char="•"/>
              <a:defRPr/>
            </a:pPr>
            <a:r>
              <a:rPr lang="en-GB" sz="1600" dirty="0"/>
              <a:t>Little Bee Speech Articulation Assessment</a:t>
            </a:r>
          </a:p>
        </p:txBody>
      </p:sp>
      <p:pic>
        <p:nvPicPr>
          <p:cNvPr id="16388" name="Picture 5" descr="Image result for traffic light"/>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57900" y="1700213"/>
            <a:ext cx="30861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55713" y="1628775"/>
            <a:ext cx="6769100" cy="1200150"/>
          </a:xfrm>
          <a:prstGeom prst="rect">
            <a:avLst/>
          </a:prstGeom>
          <a:solidFill>
            <a:schemeClr val="accent4">
              <a:lumMod val="40000"/>
              <a:lumOff val="60000"/>
            </a:schemeClr>
          </a:solidFill>
        </p:spPr>
        <p:txBody>
          <a:bodyPr>
            <a:spAutoFit/>
          </a:bodyPr>
          <a:lstStyle/>
          <a:p>
            <a:pPr algn="ctr">
              <a:defRPr/>
            </a:pPr>
            <a:r>
              <a:rPr lang="en-GB" altLang="en-US" sz="3600" dirty="0"/>
              <a:t>How do we support children with S&amp;L needs?</a:t>
            </a:r>
            <a:endParaRPr lang="en-GB" sz="3600" dirty="0"/>
          </a:p>
        </p:txBody>
      </p:sp>
      <p:pic>
        <p:nvPicPr>
          <p:cNvPr id="17411" name="Picture 5"/>
          <p:cNvPicPr>
            <a:picLocks noChangeAspect="1" noChangeArrowheads="1"/>
          </p:cNvPicPr>
          <p:nvPr/>
        </p:nvPicPr>
        <p:blipFill>
          <a:blip r:embed="rId3">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2124075" y="3141663"/>
            <a:ext cx="4722813" cy="3378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2" name="Picture 4"/>
          <p:cNvPicPr>
            <a:picLocks noChangeAspect="1"/>
          </p:cNvPicPr>
          <p:nvPr/>
        </p:nvPicPr>
        <p:blipFill>
          <a:blip r:embed="rId4">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3981450" y="309563"/>
            <a:ext cx="1008063"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slc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625" y="1873250"/>
            <a:ext cx="7596188"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p:cNvSpPr>
            <a:spLocks noGrp="1"/>
          </p:cNvSpPr>
          <p:nvPr>
            <p:ph type="title"/>
          </p:nvPr>
        </p:nvSpPr>
        <p:spPr>
          <a:solidFill>
            <a:schemeClr val="accent4">
              <a:lumMod val="40000"/>
              <a:lumOff val="60000"/>
            </a:schemeClr>
          </a:solidFill>
        </p:spPr>
        <p:txBody>
          <a:bodyPr/>
          <a:lstStyle/>
          <a:p>
            <a:pPr eaLnBrk="1" hangingPunct="1">
              <a:defRPr/>
            </a:pPr>
            <a:r>
              <a:rPr lang="en-GB" sz="4000" dirty="0" smtClean="0"/>
              <a:t>How do we support pupils identified with S&amp;L needs?</a:t>
            </a:r>
            <a:endParaRPr lang="en-GB" sz="40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40000"/>
              <a:lumOff val="60000"/>
            </a:schemeClr>
          </a:solidFill>
        </p:spPr>
        <p:txBody>
          <a:bodyPr/>
          <a:lstStyle/>
          <a:p>
            <a:pPr eaLnBrk="1" hangingPunct="1">
              <a:defRPr/>
            </a:pPr>
            <a:r>
              <a:rPr lang="en-GB" sz="4000" dirty="0" smtClean="0"/>
              <a:t>How do we support pupils identified with S&amp;L needs?</a:t>
            </a:r>
            <a:endParaRPr lang="en-GB" sz="4000" dirty="0"/>
          </a:p>
        </p:txBody>
      </p:sp>
      <p:sp>
        <p:nvSpPr>
          <p:cNvPr id="3" name="TextBox 2"/>
          <p:cNvSpPr txBox="1"/>
          <p:nvPr/>
        </p:nvSpPr>
        <p:spPr>
          <a:xfrm>
            <a:off x="827088" y="1773238"/>
            <a:ext cx="7561262" cy="3786187"/>
          </a:xfrm>
          <a:prstGeom prst="rect">
            <a:avLst/>
          </a:prstGeom>
          <a:noFill/>
        </p:spPr>
        <p:txBody>
          <a:bodyPr>
            <a:spAutoFit/>
          </a:bodyPr>
          <a:lstStyle/>
          <a:p>
            <a:pPr>
              <a:spcAft>
                <a:spcPts val="1200"/>
              </a:spcAft>
              <a:defRPr/>
            </a:pPr>
            <a:r>
              <a:rPr lang="en-GB" dirty="0"/>
              <a:t> </a:t>
            </a:r>
            <a:r>
              <a:rPr lang="en-GB" b="1" dirty="0"/>
              <a:t>Depending on area and level of need (Amber or Red):</a:t>
            </a:r>
          </a:p>
          <a:p>
            <a:pPr marL="285750" indent="-285750">
              <a:spcAft>
                <a:spcPts val="1200"/>
              </a:spcAft>
              <a:buFont typeface="Arial" panose="020B0604020202020204" pitchFamily="34" charset="0"/>
              <a:buChar char="•"/>
              <a:defRPr/>
            </a:pPr>
            <a:r>
              <a:rPr lang="en-GB" dirty="0"/>
              <a:t>Two to three targets are identified to work on for a period of six weeks</a:t>
            </a:r>
          </a:p>
          <a:p>
            <a:pPr marL="285750" indent="-285750">
              <a:spcAft>
                <a:spcPts val="1200"/>
              </a:spcAft>
              <a:buFont typeface="Arial" panose="020B0604020202020204" pitchFamily="34" charset="0"/>
              <a:buChar char="•"/>
              <a:defRPr/>
            </a:pPr>
            <a:r>
              <a:rPr lang="en-GB" dirty="0"/>
              <a:t>Children work on their targets; either in groups with up to three other pupils with similar needs, or one to one sessions</a:t>
            </a:r>
          </a:p>
          <a:p>
            <a:pPr marL="285750" indent="-285750">
              <a:spcAft>
                <a:spcPts val="1200"/>
              </a:spcAft>
              <a:buFont typeface="Arial" panose="020B0604020202020204" pitchFamily="34" charset="0"/>
              <a:buChar char="•"/>
              <a:defRPr/>
            </a:pPr>
            <a:r>
              <a:rPr lang="en-GB" dirty="0"/>
              <a:t>Progress towards targets is checked on average every six weeks </a:t>
            </a:r>
          </a:p>
          <a:p>
            <a:pPr marL="285750" indent="-285750">
              <a:spcAft>
                <a:spcPts val="1200"/>
              </a:spcAft>
              <a:buFont typeface="Arial" panose="020B0604020202020204" pitchFamily="34" charset="0"/>
              <a:buChar char="•"/>
              <a:defRPr/>
            </a:pPr>
            <a:r>
              <a:rPr lang="en-GB" dirty="0"/>
              <a:t>Overall progress and attainment is assessed using the progress tools every six months</a:t>
            </a:r>
          </a:p>
          <a:p>
            <a:pPr marL="285750" indent="-285750">
              <a:spcAft>
                <a:spcPts val="1200"/>
              </a:spcAft>
              <a:buFont typeface="Arial" panose="020B0604020202020204" pitchFamily="34" charset="0"/>
              <a:buChar char="•"/>
              <a:defRPr/>
            </a:pPr>
            <a:r>
              <a:rPr lang="en-GB" dirty="0"/>
              <a:t>The information is also shared with the class teacher and other staff who work with the child so their needs are met in class</a:t>
            </a:r>
          </a:p>
          <a:p>
            <a:pPr>
              <a:spcAft>
                <a:spcPts val="1200"/>
              </a:spcAft>
              <a:defRPr/>
            </a:pPr>
            <a:endParaRPr lang="en-GB" dirty="0"/>
          </a:p>
        </p:txBody>
      </p:sp>
      <p:pic>
        <p:nvPicPr>
          <p:cNvPr id="19460" name="Picture 5"/>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6588125" y="4930775"/>
            <a:ext cx="2028825" cy="1450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468313" y="333375"/>
            <a:ext cx="8229600" cy="1143000"/>
          </a:xfrm>
          <a:prstGeom prst="rect">
            <a:avLst/>
          </a:prstGeom>
          <a:solidFill>
            <a:schemeClr val="accent4">
              <a:lumMod val="40000"/>
              <a:lumOff val="60000"/>
            </a:schemeClr>
          </a:solidFill>
          <a:ln>
            <a:noFill/>
          </a:ln>
        </p:spPr>
        <p:txBody>
          <a:bodyPr anchor="ct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defRPr/>
            </a:pPr>
            <a:r>
              <a:rPr lang="en-GB" sz="4000" dirty="0" smtClean="0"/>
              <a:t>How do we support pupils identified with S&amp;L needs?</a:t>
            </a:r>
            <a:endParaRPr lang="en-GB" sz="4000" dirty="0"/>
          </a:p>
        </p:txBody>
      </p:sp>
      <p:sp>
        <p:nvSpPr>
          <p:cNvPr id="4" name="TextBox 3"/>
          <p:cNvSpPr txBox="1"/>
          <p:nvPr/>
        </p:nvSpPr>
        <p:spPr>
          <a:xfrm>
            <a:off x="827088" y="1773238"/>
            <a:ext cx="7561262" cy="4184650"/>
          </a:xfrm>
          <a:prstGeom prst="rect">
            <a:avLst/>
          </a:prstGeom>
          <a:noFill/>
        </p:spPr>
        <p:txBody>
          <a:bodyPr>
            <a:spAutoFit/>
          </a:bodyPr>
          <a:lstStyle/>
          <a:p>
            <a:pPr>
              <a:spcAft>
                <a:spcPts val="1200"/>
              </a:spcAft>
              <a:defRPr/>
            </a:pPr>
            <a:r>
              <a:rPr lang="en-GB" dirty="0"/>
              <a:t> </a:t>
            </a:r>
            <a:r>
              <a:rPr lang="en-GB" b="1" dirty="0"/>
              <a:t>If a child falls within the Red area:</a:t>
            </a:r>
          </a:p>
          <a:p>
            <a:pPr marL="285750" indent="-285750">
              <a:spcAft>
                <a:spcPts val="1200"/>
              </a:spcAft>
              <a:buFont typeface="Arial" panose="020B0604020202020204" pitchFamily="34" charset="0"/>
              <a:buChar char="•"/>
              <a:defRPr/>
            </a:pPr>
            <a:r>
              <a:rPr lang="en-GB" dirty="0"/>
              <a:t>Progress is closely monitored </a:t>
            </a:r>
          </a:p>
          <a:p>
            <a:pPr marL="285750" indent="-285750">
              <a:spcAft>
                <a:spcPts val="1200"/>
              </a:spcAft>
              <a:buFont typeface="Arial" panose="020B0604020202020204" pitchFamily="34" charset="0"/>
              <a:buChar char="•"/>
              <a:defRPr/>
            </a:pPr>
            <a:r>
              <a:rPr lang="en-GB" dirty="0"/>
              <a:t>Children who make rapid progress continue on the path of receiving targeted intervention to support their S&amp;L needs.</a:t>
            </a:r>
          </a:p>
          <a:p>
            <a:pPr marL="285750" indent="-285750">
              <a:spcAft>
                <a:spcPts val="1200"/>
              </a:spcAft>
              <a:buFont typeface="Arial" panose="020B0604020202020204" pitchFamily="34" charset="0"/>
              <a:buChar char="•"/>
              <a:defRPr/>
            </a:pPr>
            <a:r>
              <a:rPr lang="en-GB" dirty="0"/>
              <a:t>If a child does not make progress in the first few weeks we will seek permission from parents to refer to NHS Speech &amp; Language Therapy Service (SALT) for an assessment.</a:t>
            </a:r>
          </a:p>
          <a:p>
            <a:pPr marL="285750" indent="-285750">
              <a:spcAft>
                <a:spcPts val="1200"/>
              </a:spcAft>
              <a:buFont typeface="Arial" panose="020B0604020202020204" pitchFamily="34" charset="0"/>
              <a:buChar char="•"/>
              <a:defRPr/>
            </a:pPr>
            <a:r>
              <a:rPr lang="en-GB" dirty="0"/>
              <a:t>If a child receives a package of care, we will work with the NHS Speech Therapist in order to work on the same targets.</a:t>
            </a:r>
          </a:p>
          <a:p>
            <a:pPr marL="285750" indent="-285750">
              <a:spcAft>
                <a:spcPts val="1200"/>
              </a:spcAft>
              <a:buFont typeface="Arial" panose="020B0604020202020204" pitchFamily="34" charset="0"/>
              <a:buChar char="•"/>
              <a:defRPr/>
            </a:pPr>
            <a:r>
              <a:rPr lang="en-GB" dirty="0"/>
              <a:t>We share the outcomes of our 6 week progress check and 6 month assessments with the NHS S&amp;L therapist to support their assessments and next steps.</a:t>
            </a:r>
          </a:p>
        </p:txBody>
      </p:sp>
      <p:pic>
        <p:nvPicPr>
          <p:cNvPr id="20484" name="Picture 5" descr="Image result for teacher child"/>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088188" y="4937125"/>
            <a:ext cx="2039937" cy="204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solidFill>
            <a:schemeClr val="accent4">
              <a:lumMod val="40000"/>
              <a:lumOff val="60000"/>
            </a:schemeClr>
          </a:solidFill>
        </p:spPr>
        <p:txBody>
          <a:bodyPr/>
          <a:lstStyle/>
          <a:p>
            <a:pPr eaLnBrk="1" hangingPunct="1">
              <a:defRPr/>
            </a:pPr>
            <a:r>
              <a:rPr lang="en-GB" altLang="en-US" sz="3600" dirty="0" smtClean="0"/>
              <a:t>How S&amp;L is supported in class –</a:t>
            </a:r>
            <a:br>
              <a:rPr lang="en-GB" altLang="en-US" sz="3600" dirty="0" smtClean="0"/>
            </a:br>
            <a:r>
              <a:rPr lang="en-GB" altLang="en-US" sz="3600" dirty="0" smtClean="0"/>
              <a:t> High Quality Teaching (HQT)</a:t>
            </a:r>
          </a:p>
        </p:txBody>
      </p:sp>
      <p:sp>
        <p:nvSpPr>
          <p:cNvPr id="21507" name="Rectangle 3"/>
          <p:cNvSpPr>
            <a:spLocks noGrp="1" noChangeArrowheads="1"/>
          </p:cNvSpPr>
          <p:nvPr>
            <p:ph idx="1"/>
          </p:nvPr>
        </p:nvSpPr>
        <p:spPr>
          <a:xfrm>
            <a:off x="395288" y="2060575"/>
            <a:ext cx="8380412" cy="4313238"/>
          </a:xfrm>
        </p:spPr>
        <p:txBody>
          <a:bodyPr/>
          <a:lstStyle/>
          <a:p>
            <a:pPr eaLnBrk="1" hangingPunct="1">
              <a:lnSpc>
                <a:spcPct val="90000"/>
              </a:lnSpc>
            </a:pPr>
            <a:r>
              <a:rPr lang="en-GB" altLang="en-US" sz="2400" smtClean="0"/>
              <a:t>Modelling of language </a:t>
            </a:r>
          </a:p>
          <a:p>
            <a:pPr eaLnBrk="1" hangingPunct="1">
              <a:lnSpc>
                <a:spcPct val="90000"/>
              </a:lnSpc>
            </a:pPr>
            <a:r>
              <a:rPr lang="en-GB" altLang="en-US" sz="2400" smtClean="0"/>
              <a:t>Talk and instructions kept simple</a:t>
            </a:r>
          </a:p>
          <a:p>
            <a:pPr eaLnBrk="1" hangingPunct="1">
              <a:lnSpc>
                <a:spcPct val="90000"/>
              </a:lnSpc>
            </a:pPr>
            <a:r>
              <a:rPr lang="en-GB" altLang="en-US" sz="2400" smtClean="0"/>
              <a:t>Plenty of time and opportunities to respond</a:t>
            </a:r>
          </a:p>
          <a:p>
            <a:pPr eaLnBrk="1" hangingPunct="1">
              <a:lnSpc>
                <a:spcPct val="90000"/>
              </a:lnSpc>
            </a:pPr>
            <a:r>
              <a:rPr lang="en-GB" altLang="en-US" sz="2400" smtClean="0"/>
              <a:t>Pre-teaching of topic vocabulary</a:t>
            </a:r>
          </a:p>
          <a:p>
            <a:pPr eaLnBrk="1" hangingPunct="1">
              <a:lnSpc>
                <a:spcPct val="90000"/>
              </a:lnSpc>
            </a:pPr>
            <a:r>
              <a:rPr lang="en-GB" altLang="en-US" sz="2400" smtClean="0"/>
              <a:t>Checking understanding of vocabulary </a:t>
            </a:r>
          </a:p>
          <a:p>
            <a:pPr eaLnBrk="1" hangingPunct="1">
              <a:lnSpc>
                <a:spcPct val="90000"/>
              </a:lnSpc>
            </a:pPr>
            <a:r>
              <a:rPr lang="en-GB" altLang="en-US" sz="2400" smtClean="0"/>
              <a:t>Reinforcement of vocabulary and concepts with visual aids and real life objects/activities eg: visual timetable, taskboard.</a:t>
            </a:r>
          </a:p>
          <a:p>
            <a:pPr eaLnBrk="1" hangingPunct="1">
              <a:lnSpc>
                <a:spcPct val="90000"/>
              </a:lnSpc>
            </a:pPr>
            <a:r>
              <a:rPr lang="en-GB" altLang="en-US" sz="2400" smtClean="0"/>
              <a:t>Open ended/differentiated questioning - encouraging child to continue, reinforce and expand on their ideas</a:t>
            </a:r>
          </a:p>
          <a:p>
            <a:pPr eaLnBrk="1" hangingPunct="1">
              <a:lnSpc>
                <a:spcPct val="90000"/>
              </a:lnSpc>
            </a:pPr>
            <a:r>
              <a:rPr lang="en-GB" altLang="en-US" sz="2400" smtClean="0"/>
              <a:t>Use of appropriate additional resources such as word webs, mind maps, story frames</a:t>
            </a:r>
          </a:p>
          <a:p>
            <a:pPr eaLnBrk="1" hangingPunct="1">
              <a:lnSpc>
                <a:spcPct val="90000"/>
              </a:lnSpc>
            </a:pPr>
            <a:endParaRPr lang="en-GB" altLang="en-US" smtClean="0"/>
          </a:p>
        </p:txBody>
      </p:sp>
      <p:pic>
        <p:nvPicPr>
          <p:cNvPr id="21508" name="Picture 5" descr="Image result for teacher and class"/>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75413" y="1916113"/>
            <a:ext cx="1925637" cy="172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628800"/>
            <a:ext cx="8229600" cy="1143000"/>
          </a:xfrm>
          <a:solidFill>
            <a:schemeClr val="accent4">
              <a:lumMod val="40000"/>
              <a:lumOff val="60000"/>
            </a:schemeClr>
          </a:solidFill>
        </p:spPr>
        <p:txBody>
          <a:bodyPr/>
          <a:lstStyle/>
          <a:p>
            <a:pPr eaLnBrk="1" hangingPunct="1">
              <a:defRPr/>
            </a:pPr>
            <a:r>
              <a:rPr lang="en-GB" dirty="0" smtClean="0"/>
              <a:t>What do the S&amp;L sessions involve?</a:t>
            </a:r>
            <a:endParaRPr lang="en-GB" dirty="0"/>
          </a:p>
        </p:txBody>
      </p:sp>
      <p:pic>
        <p:nvPicPr>
          <p:cNvPr id="9" name="Picture 4"/>
          <p:cNvPicPr>
            <a:picLocks noChangeAspect="1"/>
          </p:cNvPicPr>
          <p:nvPr/>
        </p:nvPicPr>
        <p:blipFill>
          <a:blip r:embed="rId3">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4067175" y="230188"/>
            <a:ext cx="1009650"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8" name="Picture 10" descr="Image result for group of children sitting playing game"/>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43250" y="3584704"/>
            <a:ext cx="2857500" cy="25050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osceles Triangle 1">
            <a:hlinkClick r:id="rId2" action="ppaction://hlinksldjump"/>
          </p:cNvPr>
          <p:cNvSpPr/>
          <p:nvPr/>
        </p:nvSpPr>
        <p:spPr>
          <a:xfrm>
            <a:off x="257175" y="188913"/>
            <a:ext cx="433388" cy="360362"/>
          </a:xfrm>
          <a:prstGeom prst="triangle">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pic>
        <p:nvPicPr>
          <p:cNvPr id="27651"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313" y="4816475"/>
            <a:ext cx="1674812" cy="19065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65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663" y="4583113"/>
            <a:ext cx="2182812" cy="19446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6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83100" y="4748213"/>
            <a:ext cx="2016125" cy="1463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1322388" y="428625"/>
            <a:ext cx="6337300" cy="4154488"/>
          </a:xfrm>
          <a:prstGeom prst="rect">
            <a:avLst/>
          </a:prstGeom>
          <a:noFill/>
        </p:spPr>
        <p:txBody>
          <a:bodyPr>
            <a:spAutoFit/>
          </a:bodyPr>
          <a:lstStyle/>
          <a:p>
            <a:pPr algn="ctr">
              <a:defRPr/>
            </a:pPr>
            <a:r>
              <a:rPr lang="en-GB" sz="3200" u="sng" dirty="0"/>
              <a:t>Listening Activities </a:t>
            </a:r>
          </a:p>
          <a:p>
            <a:pPr algn="ctr">
              <a:defRPr/>
            </a:pPr>
            <a:endParaRPr lang="en-GB" sz="1600" u="sng" dirty="0"/>
          </a:p>
          <a:p>
            <a:pPr marL="285750" indent="-285750">
              <a:spcAft>
                <a:spcPts val="1200"/>
              </a:spcAft>
              <a:buFont typeface="Arial" panose="020B0604020202020204" pitchFamily="34" charset="0"/>
              <a:buChar char="•"/>
              <a:defRPr/>
            </a:pPr>
            <a:r>
              <a:rPr lang="en-GB" sz="1600" dirty="0"/>
              <a:t>Kim's game (hidden objects, what’s gone?)</a:t>
            </a:r>
          </a:p>
          <a:p>
            <a:pPr marL="285750" indent="-285750">
              <a:spcAft>
                <a:spcPts val="1200"/>
              </a:spcAft>
              <a:buFont typeface="Arial" panose="020B0604020202020204" pitchFamily="34" charset="0"/>
              <a:buChar char="•"/>
              <a:defRPr/>
            </a:pPr>
            <a:r>
              <a:rPr lang="en-GB" sz="1600" dirty="0"/>
              <a:t>Picture match </a:t>
            </a:r>
          </a:p>
          <a:p>
            <a:pPr marL="285750" indent="-285750">
              <a:spcAft>
                <a:spcPts val="1200"/>
              </a:spcAft>
              <a:buFont typeface="Arial" panose="020B0604020202020204" pitchFamily="34" charset="0"/>
              <a:buChar char="•"/>
              <a:defRPr/>
            </a:pPr>
            <a:r>
              <a:rPr lang="en-GB" sz="1600" dirty="0"/>
              <a:t>Information carrying word activities such as: small world actions, dressing teddy/dolly, object and place, object and colour. E.g. 3 word level, put </a:t>
            </a:r>
            <a:r>
              <a:rPr lang="en-GB" sz="1600" u="sng" dirty="0"/>
              <a:t>daisy</a:t>
            </a:r>
            <a:r>
              <a:rPr lang="en-GB" sz="1600" dirty="0"/>
              <a:t> </a:t>
            </a:r>
            <a:r>
              <a:rPr lang="en-GB" sz="1600" u="sng" dirty="0"/>
              <a:t>on</a:t>
            </a:r>
            <a:r>
              <a:rPr lang="en-GB" sz="1600" dirty="0"/>
              <a:t> the </a:t>
            </a:r>
            <a:r>
              <a:rPr lang="en-GB" sz="1600" u="sng" dirty="0"/>
              <a:t>chair. </a:t>
            </a:r>
            <a:r>
              <a:rPr lang="en-GB" sz="1600" dirty="0"/>
              <a:t>This can support you in knowing how many instructions your child can follow at one time e.g. get your, coat, bag and put your shoes on.</a:t>
            </a:r>
            <a:endParaRPr lang="en-GB" sz="1600" u="sng" dirty="0"/>
          </a:p>
          <a:p>
            <a:pPr marL="285750" indent="-285750">
              <a:spcAft>
                <a:spcPts val="1200"/>
              </a:spcAft>
              <a:buFont typeface="Arial" panose="020B0604020202020204" pitchFamily="34" charset="0"/>
              <a:buChar char="•"/>
              <a:defRPr/>
            </a:pPr>
            <a:r>
              <a:rPr lang="en-GB" sz="1600" dirty="0"/>
              <a:t>Barrier games. </a:t>
            </a:r>
          </a:p>
          <a:p>
            <a:pPr>
              <a:spcAft>
                <a:spcPts val="1200"/>
              </a:spcAft>
              <a:defRPr/>
            </a:pPr>
            <a:r>
              <a:rPr lang="en-GB" sz="1600" dirty="0"/>
              <a:t>These games will support turn taking, auditory and functional memory skills, following instructions, listening skills as well as receptive and expressive language skills.</a:t>
            </a:r>
          </a:p>
        </p:txBody>
      </p:sp>
      <p:pic>
        <p:nvPicPr>
          <p:cNvPr id="27655"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32588" y="4902200"/>
            <a:ext cx="2293937" cy="18208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osceles Triangle 1">
            <a:hlinkClick r:id="rId2" action="ppaction://hlinksldjump"/>
          </p:cNvPr>
          <p:cNvSpPr/>
          <p:nvPr/>
        </p:nvSpPr>
        <p:spPr>
          <a:xfrm>
            <a:off x="250825" y="188913"/>
            <a:ext cx="433388" cy="360362"/>
          </a:xfrm>
          <a:prstGeom prst="triangle">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28675" name="Rectangle 2"/>
          <p:cNvSpPr>
            <a:spLocks noChangeArrowheads="1"/>
          </p:cNvSpPr>
          <p:nvPr/>
        </p:nvSpPr>
        <p:spPr bwMode="auto">
          <a:xfrm>
            <a:off x="1042988" y="549275"/>
            <a:ext cx="6751637" cy="329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pPr>
            <a:r>
              <a:rPr lang="en-GB" altLang="en-US" u="sng">
                <a:latin typeface="Arial" pitchFamily="34" charset="0"/>
              </a:rPr>
              <a:t>Concepts</a:t>
            </a:r>
          </a:p>
          <a:p>
            <a:pPr algn="ctr" eaLnBrk="1" hangingPunct="1">
              <a:spcBef>
                <a:spcPct val="0"/>
              </a:spcBef>
              <a:buFontTx/>
              <a:buNone/>
            </a:pPr>
            <a:endParaRPr lang="en-GB" altLang="en-US" u="sng">
              <a:latin typeface="Arial" pitchFamily="34" charset="0"/>
            </a:endParaRPr>
          </a:p>
          <a:p>
            <a:pPr eaLnBrk="1" hangingPunct="1">
              <a:spcBef>
                <a:spcPct val="0"/>
              </a:spcBef>
            </a:pPr>
            <a:r>
              <a:rPr lang="en-GB" altLang="en-US" sz="1800">
                <a:latin typeface="Arial" pitchFamily="34" charset="0"/>
              </a:rPr>
              <a:t>Same/different</a:t>
            </a:r>
          </a:p>
          <a:p>
            <a:pPr eaLnBrk="1" hangingPunct="1">
              <a:spcBef>
                <a:spcPct val="0"/>
              </a:spcBef>
            </a:pPr>
            <a:r>
              <a:rPr lang="en-GB" altLang="en-US" sz="1800">
                <a:latin typeface="Arial" pitchFamily="34" charset="0"/>
              </a:rPr>
              <a:t>Long/short</a:t>
            </a:r>
          </a:p>
          <a:p>
            <a:pPr eaLnBrk="1" hangingPunct="1">
              <a:spcBef>
                <a:spcPct val="0"/>
              </a:spcBef>
            </a:pPr>
            <a:r>
              <a:rPr lang="en-GB" altLang="en-US" sz="1800">
                <a:latin typeface="Arial" pitchFamily="34" charset="0"/>
              </a:rPr>
              <a:t>Big/small</a:t>
            </a:r>
          </a:p>
          <a:p>
            <a:pPr eaLnBrk="1" hangingPunct="1">
              <a:spcBef>
                <a:spcPct val="0"/>
              </a:spcBef>
            </a:pPr>
            <a:r>
              <a:rPr lang="en-GB" altLang="en-US" sz="1800">
                <a:latin typeface="Arial" pitchFamily="34" charset="0"/>
              </a:rPr>
              <a:t>Days/parts of days</a:t>
            </a:r>
          </a:p>
          <a:p>
            <a:pPr eaLnBrk="1" hangingPunct="1">
              <a:spcBef>
                <a:spcPct val="0"/>
              </a:spcBef>
            </a:pPr>
            <a:r>
              <a:rPr lang="en-GB" altLang="en-US" sz="1800">
                <a:latin typeface="Arial" pitchFamily="34" charset="0"/>
              </a:rPr>
              <a:t>First/next/last</a:t>
            </a:r>
          </a:p>
          <a:p>
            <a:pPr eaLnBrk="1" hangingPunct="1">
              <a:spcBef>
                <a:spcPct val="0"/>
              </a:spcBef>
            </a:pPr>
            <a:r>
              <a:rPr lang="en-GB" altLang="en-US" sz="1800">
                <a:latin typeface="Arial" pitchFamily="34" charset="0"/>
              </a:rPr>
              <a:t>Before/after</a:t>
            </a:r>
          </a:p>
          <a:p>
            <a:pPr eaLnBrk="1" hangingPunct="1">
              <a:spcBef>
                <a:spcPct val="0"/>
              </a:spcBef>
            </a:pPr>
            <a:r>
              <a:rPr lang="en-GB" altLang="en-US" sz="1800">
                <a:latin typeface="Arial" pitchFamily="34" charset="0"/>
              </a:rPr>
              <a:t>Prepositions</a:t>
            </a:r>
          </a:p>
          <a:p>
            <a:pPr eaLnBrk="1" hangingPunct="1">
              <a:spcBef>
                <a:spcPct val="0"/>
              </a:spcBef>
              <a:buFontTx/>
              <a:buNone/>
            </a:pPr>
            <a:endParaRPr lang="en-GB" altLang="en-US" sz="1800">
              <a:latin typeface="Arial" pitchFamily="34" charset="0"/>
            </a:endParaRPr>
          </a:p>
        </p:txBody>
      </p:sp>
      <p:pic>
        <p:nvPicPr>
          <p:cNvPr id="28676" name="Picture 6"/>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07100" y="1217613"/>
            <a:ext cx="2060575" cy="14906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677" name="Picture 8" descr="Image result for days of the week"/>
          <p:cNvPicPr>
            <a:picLocks noChangeAspect="1" noChangeArrowheads="1"/>
          </p:cNvPicPr>
          <p:nvPr/>
        </p:nvPicPr>
        <p:blipFill>
          <a:blip r:embed="rId4">
            <a:clrChange>
              <a:clrFrom>
                <a:srgbClr val="F8FFFB"/>
              </a:clrFrom>
              <a:clrTo>
                <a:srgbClr val="F8FFFB">
                  <a:alpha val="0"/>
                </a:srgbClr>
              </a:clrTo>
            </a:clrChange>
            <a:extLst>
              <a:ext uri="{28A0092B-C50C-407E-A947-70E740481C1C}">
                <a14:useLocalDpi xmlns:a14="http://schemas.microsoft.com/office/drawing/2010/main" val="0"/>
              </a:ext>
            </a:extLst>
          </a:blip>
          <a:srcRect/>
          <a:stretch>
            <a:fillRect/>
          </a:stretch>
        </p:blipFill>
        <p:spPr bwMode="auto">
          <a:xfrm>
            <a:off x="6443663" y="3836988"/>
            <a:ext cx="2112962" cy="211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osceles Triangle 1">
            <a:hlinkClick r:id="rId2" action="ppaction://hlinksldjump"/>
          </p:cNvPr>
          <p:cNvSpPr/>
          <p:nvPr/>
        </p:nvSpPr>
        <p:spPr>
          <a:xfrm>
            <a:off x="250825" y="188913"/>
            <a:ext cx="433388" cy="360362"/>
          </a:xfrm>
          <a:prstGeom prst="triangle">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29699" name="Rectangle 2"/>
          <p:cNvSpPr>
            <a:spLocks noChangeArrowheads="1"/>
          </p:cNvSpPr>
          <p:nvPr/>
        </p:nvSpPr>
        <p:spPr bwMode="auto">
          <a:xfrm>
            <a:off x="1042988" y="549275"/>
            <a:ext cx="6751637"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pPr>
            <a:r>
              <a:rPr lang="en-GB" altLang="en-US" u="sng">
                <a:latin typeface="Arial" pitchFamily="34" charset="0"/>
              </a:rPr>
              <a:t>Questions</a:t>
            </a:r>
          </a:p>
          <a:p>
            <a:pPr eaLnBrk="1" hangingPunct="1">
              <a:spcBef>
                <a:spcPct val="0"/>
              </a:spcBef>
            </a:pPr>
            <a:endParaRPr lang="en-GB" altLang="en-US" sz="1800">
              <a:latin typeface="Arial" pitchFamily="34" charset="0"/>
            </a:endParaRPr>
          </a:p>
        </p:txBody>
      </p:sp>
      <p:pic>
        <p:nvPicPr>
          <p:cNvPr id="29700" name="Picture 4"/>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63738" y="1231900"/>
            <a:ext cx="4679950" cy="50403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1963738" y="3284538"/>
            <a:ext cx="1123950" cy="523875"/>
          </a:xfrm>
          <a:prstGeom prst="rect">
            <a:avLst/>
          </a:prstGeom>
        </p:spPr>
        <p:txBody>
          <a:bodyPr wrap="none">
            <a:spAutoFit/>
          </a:bodyPr>
          <a:lstStyle/>
          <a:p>
            <a:pPr>
              <a:defRPr/>
            </a:pPr>
            <a:r>
              <a:rPr lang="en-GB" sz="2800" dirty="0">
                <a:solidFill>
                  <a:schemeClr val="accent6"/>
                </a:solidFill>
              </a:rPr>
              <a:t>Who?</a:t>
            </a:r>
          </a:p>
        </p:txBody>
      </p:sp>
      <p:sp>
        <p:nvSpPr>
          <p:cNvPr id="29702" name="Rectangle 6"/>
          <p:cNvSpPr>
            <a:spLocks noChangeArrowheads="1"/>
          </p:cNvSpPr>
          <p:nvPr/>
        </p:nvSpPr>
        <p:spPr bwMode="auto">
          <a:xfrm>
            <a:off x="2613025" y="2495550"/>
            <a:ext cx="12239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r>
              <a:rPr lang="en-GB" altLang="en-US" sz="2800">
                <a:solidFill>
                  <a:srgbClr val="FFFF00"/>
                </a:solidFill>
                <a:latin typeface="Arial" pitchFamily="34" charset="0"/>
              </a:rPr>
              <a:t>What?</a:t>
            </a:r>
          </a:p>
        </p:txBody>
      </p:sp>
      <p:sp>
        <p:nvSpPr>
          <p:cNvPr id="8" name="Rectangle 7"/>
          <p:cNvSpPr/>
          <p:nvPr/>
        </p:nvSpPr>
        <p:spPr>
          <a:xfrm>
            <a:off x="4418013" y="2495550"/>
            <a:ext cx="1317625" cy="523875"/>
          </a:xfrm>
          <a:prstGeom prst="rect">
            <a:avLst/>
          </a:prstGeom>
        </p:spPr>
        <p:txBody>
          <a:bodyPr wrap="none">
            <a:spAutoFit/>
          </a:bodyPr>
          <a:lstStyle/>
          <a:p>
            <a:pPr>
              <a:defRPr/>
            </a:pPr>
            <a:r>
              <a:rPr lang="en-GB" sz="2800" dirty="0">
                <a:solidFill>
                  <a:schemeClr val="accent6">
                    <a:lumMod val="50000"/>
                  </a:schemeClr>
                </a:solidFill>
              </a:rPr>
              <a:t>When</a:t>
            </a:r>
            <a:r>
              <a:rPr lang="en-GB" dirty="0">
                <a:solidFill>
                  <a:schemeClr val="accent6">
                    <a:lumMod val="50000"/>
                  </a:schemeClr>
                </a:solidFill>
              </a:rPr>
              <a:t> ?</a:t>
            </a:r>
          </a:p>
        </p:txBody>
      </p:sp>
      <p:sp>
        <p:nvSpPr>
          <p:cNvPr id="29704" name="Rectangle 8"/>
          <p:cNvSpPr>
            <a:spLocks noChangeArrowheads="1"/>
          </p:cNvSpPr>
          <p:nvPr/>
        </p:nvSpPr>
        <p:spPr bwMode="auto">
          <a:xfrm>
            <a:off x="3321050" y="1665288"/>
            <a:ext cx="14446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r>
              <a:rPr lang="en-GB" altLang="en-US" sz="2800">
                <a:solidFill>
                  <a:srgbClr val="FF0000"/>
                </a:solidFill>
                <a:latin typeface="Arial" pitchFamily="34" charset="0"/>
              </a:rPr>
              <a:t>Where?</a:t>
            </a:r>
          </a:p>
        </p:txBody>
      </p:sp>
      <p:sp>
        <p:nvSpPr>
          <p:cNvPr id="29705" name="Rectangle 9"/>
          <p:cNvSpPr>
            <a:spLocks noChangeArrowheads="1"/>
          </p:cNvSpPr>
          <p:nvPr/>
        </p:nvSpPr>
        <p:spPr bwMode="auto">
          <a:xfrm>
            <a:off x="5508625" y="3933825"/>
            <a:ext cx="12017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r>
              <a:rPr lang="en-GB" altLang="en-US" sz="2800">
                <a:solidFill>
                  <a:schemeClr val="accent1"/>
                </a:solidFill>
                <a:latin typeface="Arial" pitchFamily="34" charset="0"/>
              </a:rPr>
              <a:t>Why ?</a:t>
            </a:r>
          </a:p>
        </p:txBody>
      </p:sp>
      <p:sp>
        <p:nvSpPr>
          <p:cNvPr id="29706" name="Rectangle 10"/>
          <p:cNvSpPr>
            <a:spLocks noChangeArrowheads="1"/>
          </p:cNvSpPr>
          <p:nvPr/>
        </p:nvSpPr>
        <p:spPr bwMode="auto">
          <a:xfrm>
            <a:off x="3505200" y="4349750"/>
            <a:ext cx="1120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r>
              <a:rPr lang="en-GB" altLang="en-US" sz="2800">
                <a:solidFill>
                  <a:srgbClr val="7030A0"/>
                </a:solidFill>
                <a:latin typeface="Arial" pitchFamily="34" charset="0"/>
              </a:rPr>
              <a:t>How?</a:t>
            </a:r>
          </a:p>
        </p:txBody>
      </p:sp>
      <p:pic>
        <p:nvPicPr>
          <p:cNvPr id="29707" name="Picture 5"/>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7950" y="1023938"/>
            <a:ext cx="2417763"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9708" name="Picture 7" descr="Image result for question dice"/>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05588" y="4333875"/>
            <a:ext cx="2392362" cy="229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9"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950" y="4349750"/>
            <a:ext cx="2000250" cy="2279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9710" name="Picture 11" descr="Image result for easy question games for children"/>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83325" y="53975"/>
            <a:ext cx="2714625" cy="271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osceles Triangle 1">
            <a:hlinkClick r:id="rId2" action="ppaction://hlinksldjump"/>
          </p:cNvPr>
          <p:cNvSpPr/>
          <p:nvPr/>
        </p:nvSpPr>
        <p:spPr>
          <a:xfrm>
            <a:off x="250825" y="188913"/>
            <a:ext cx="433388" cy="360362"/>
          </a:xfrm>
          <a:prstGeom prst="triangle">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30723" name="Rectangle 2"/>
          <p:cNvSpPr>
            <a:spLocks noChangeArrowheads="1"/>
          </p:cNvSpPr>
          <p:nvPr/>
        </p:nvSpPr>
        <p:spPr bwMode="auto">
          <a:xfrm>
            <a:off x="1042988" y="549275"/>
            <a:ext cx="6751637"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pPr>
            <a:r>
              <a:rPr lang="en-GB" altLang="en-US" u="sng">
                <a:latin typeface="Arial" pitchFamily="34" charset="0"/>
              </a:rPr>
              <a:t>Narrative</a:t>
            </a:r>
          </a:p>
          <a:p>
            <a:pPr eaLnBrk="1" hangingPunct="1">
              <a:spcBef>
                <a:spcPct val="0"/>
              </a:spcBef>
            </a:pPr>
            <a:endParaRPr lang="en-GB" altLang="en-US" sz="1800">
              <a:latin typeface="Arial" pitchFamily="34" charset="0"/>
            </a:endParaRPr>
          </a:p>
        </p:txBody>
      </p:sp>
      <p:pic>
        <p:nvPicPr>
          <p:cNvPr id="307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1411288"/>
            <a:ext cx="2543175" cy="1800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25"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2875" y="4097338"/>
            <a:ext cx="3362325" cy="26177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26"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6688" y="3500438"/>
            <a:ext cx="2405062" cy="32115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27" name="Picture 8" descr="Image result for story sequencing picture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18013" y="1266825"/>
            <a:ext cx="2978150"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8" name="Picture 10" descr="Image result for describing a character templat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00513" y="3535363"/>
            <a:ext cx="1944687" cy="2452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osceles Triangle 1">
            <a:hlinkClick r:id="rId2" action="ppaction://hlinksldjump"/>
          </p:cNvPr>
          <p:cNvSpPr/>
          <p:nvPr/>
        </p:nvSpPr>
        <p:spPr>
          <a:xfrm>
            <a:off x="250825" y="188913"/>
            <a:ext cx="433388" cy="360362"/>
          </a:xfrm>
          <a:prstGeom prst="triangle">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31747" name="Rectangle 2"/>
          <p:cNvSpPr>
            <a:spLocks noChangeArrowheads="1"/>
          </p:cNvSpPr>
          <p:nvPr/>
        </p:nvSpPr>
        <p:spPr bwMode="auto">
          <a:xfrm>
            <a:off x="1042988" y="549275"/>
            <a:ext cx="6751637"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pPr>
            <a:r>
              <a:rPr lang="en-GB" altLang="en-US" u="sng">
                <a:latin typeface="Arial" pitchFamily="34" charset="0"/>
              </a:rPr>
              <a:t>Sentences and grammar</a:t>
            </a:r>
          </a:p>
          <a:p>
            <a:pPr algn="ctr" eaLnBrk="1" hangingPunct="1">
              <a:spcBef>
                <a:spcPct val="0"/>
              </a:spcBef>
              <a:buFontTx/>
              <a:buNone/>
            </a:pPr>
            <a:endParaRPr lang="en-GB" altLang="en-US" u="sng">
              <a:latin typeface="Arial" pitchFamily="34" charset="0"/>
            </a:endParaRPr>
          </a:p>
          <a:p>
            <a:pPr eaLnBrk="1" hangingPunct="1">
              <a:spcBef>
                <a:spcPct val="0"/>
              </a:spcBef>
              <a:buFontTx/>
              <a:buNone/>
            </a:pPr>
            <a:r>
              <a:rPr lang="en-GB" altLang="en-US" sz="1800">
                <a:latin typeface="Arial" pitchFamily="34" charset="0"/>
              </a:rPr>
              <a:t>Colourful semantics- </a:t>
            </a:r>
          </a:p>
        </p:txBody>
      </p:sp>
      <p:sp>
        <p:nvSpPr>
          <p:cNvPr id="31748" name="Rectangle 2"/>
          <p:cNvSpPr>
            <a:spLocks noChangeArrowheads="1"/>
          </p:cNvSpPr>
          <p:nvPr/>
        </p:nvSpPr>
        <p:spPr bwMode="auto">
          <a:xfrm>
            <a:off x="1414463" y="2708275"/>
            <a:ext cx="6008687" cy="272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r>
              <a:rPr lang="en-GB" altLang="en-US" sz="1800" b="1">
                <a:latin typeface="Arial" pitchFamily="34" charset="0"/>
              </a:rPr>
              <a:t>Which children will benefit from Colourful Semantics?</a:t>
            </a:r>
          </a:p>
          <a:p>
            <a:pPr eaLnBrk="1" hangingPunct="1">
              <a:lnSpc>
                <a:spcPct val="150000"/>
              </a:lnSpc>
              <a:spcBef>
                <a:spcPct val="0"/>
              </a:spcBef>
              <a:buFontTx/>
              <a:buNone/>
            </a:pPr>
            <a:r>
              <a:rPr lang="en-GB" altLang="en-US" sz="1800">
                <a:latin typeface="Arial" pitchFamily="34" charset="0"/>
              </a:rPr>
              <a:t>• Children with a reduced vocabulary.</a:t>
            </a:r>
          </a:p>
          <a:p>
            <a:pPr eaLnBrk="1" hangingPunct="1">
              <a:lnSpc>
                <a:spcPct val="150000"/>
              </a:lnSpc>
              <a:spcBef>
                <a:spcPct val="0"/>
              </a:spcBef>
              <a:buFontTx/>
              <a:buNone/>
            </a:pPr>
            <a:r>
              <a:rPr lang="en-GB" altLang="en-US" sz="1800">
                <a:latin typeface="Arial" pitchFamily="34" charset="0"/>
              </a:rPr>
              <a:t>• Children that struggle with word order.</a:t>
            </a:r>
          </a:p>
          <a:p>
            <a:pPr eaLnBrk="1" hangingPunct="1">
              <a:lnSpc>
                <a:spcPct val="150000"/>
              </a:lnSpc>
              <a:spcBef>
                <a:spcPct val="0"/>
              </a:spcBef>
              <a:buFontTx/>
              <a:buNone/>
            </a:pPr>
            <a:r>
              <a:rPr lang="en-GB" altLang="en-US" sz="1800">
                <a:latin typeface="Arial" pitchFamily="34" charset="0"/>
              </a:rPr>
              <a:t>• Children that have speech difficulties.</a:t>
            </a:r>
          </a:p>
          <a:p>
            <a:pPr eaLnBrk="1" hangingPunct="1">
              <a:lnSpc>
                <a:spcPct val="150000"/>
              </a:lnSpc>
              <a:spcBef>
                <a:spcPct val="0"/>
              </a:spcBef>
              <a:buFontTx/>
              <a:buNone/>
            </a:pPr>
            <a:r>
              <a:rPr lang="en-GB" altLang="en-US" sz="1800">
                <a:latin typeface="Arial" pitchFamily="34" charset="0"/>
              </a:rPr>
              <a:t>• Children learning English as a second language.</a:t>
            </a:r>
          </a:p>
          <a:p>
            <a:pPr eaLnBrk="1" hangingPunct="1">
              <a:lnSpc>
                <a:spcPct val="150000"/>
              </a:lnSpc>
              <a:spcBef>
                <a:spcPct val="0"/>
              </a:spcBef>
              <a:buFontTx/>
              <a:buNone/>
            </a:pPr>
            <a:r>
              <a:rPr lang="en-GB" altLang="en-US" sz="1800">
                <a:latin typeface="Arial" pitchFamily="34" charset="0"/>
              </a:rPr>
              <a:t>• Visual learners. </a:t>
            </a:r>
          </a:p>
        </p:txBody>
      </p:sp>
      <p:pic>
        <p:nvPicPr>
          <p:cNvPr id="31749" name="Picture 6" descr="Image result for colourful semantic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3938" y="1365250"/>
            <a:ext cx="3340100"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osceles Triangle 1">
            <a:hlinkClick r:id="rId2" action="ppaction://hlinksldjump"/>
          </p:cNvPr>
          <p:cNvSpPr/>
          <p:nvPr/>
        </p:nvSpPr>
        <p:spPr>
          <a:xfrm>
            <a:off x="250825" y="188913"/>
            <a:ext cx="433388" cy="360362"/>
          </a:xfrm>
          <a:prstGeom prst="triangle">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32771" name="Rectangle 2"/>
          <p:cNvSpPr>
            <a:spLocks noChangeArrowheads="1"/>
          </p:cNvSpPr>
          <p:nvPr/>
        </p:nvSpPr>
        <p:spPr bwMode="auto">
          <a:xfrm>
            <a:off x="1042988" y="549275"/>
            <a:ext cx="6751637"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pPr>
            <a:r>
              <a:rPr lang="en-GB" altLang="en-US" u="sng">
                <a:latin typeface="Arial" pitchFamily="34" charset="0"/>
              </a:rPr>
              <a:t>Speech</a:t>
            </a:r>
          </a:p>
          <a:p>
            <a:pPr eaLnBrk="1" hangingPunct="1">
              <a:spcBef>
                <a:spcPct val="0"/>
              </a:spcBef>
            </a:pPr>
            <a:endParaRPr lang="en-GB" altLang="en-US" sz="1800">
              <a:latin typeface="Arial" pitchFamily="34" charset="0"/>
            </a:endParaRPr>
          </a:p>
        </p:txBody>
      </p:sp>
      <p:pic>
        <p:nvPicPr>
          <p:cNvPr id="32772"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79613" y="5157788"/>
            <a:ext cx="1458912" cy="1516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2773"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350" y="4429125"/>
            <a:ext cx="1738313" cy="1330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277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79912" y="1411288"/>
            <a:ext cx="3709987" cy="2079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775" name="TextBox 2"/>
          <p:cNvSpPr txBox="1">
            <a:spLocks noChangeArrowheads="1"/>
          </p:cNvSpPr>
          <p:nvPr/>
        </p:nvSpPr>
        <p:spPr bwMode="auto">
          <a:xfrm>
            <a:off x="852235" y="1927627"/>
            <a:ext cx="2305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pPr>
            <a:r>
              <a:rPr lang="en-GB" altLang="en-US" sz="1800" dirty="0">
                <a:solidFill>
                  <a:srgbClr val="FF0000"/>
                </a:solidFill>
                <a:latin typeface="Arial" pitchFamily="34" charset="0"/>
              </a:rPr>
              <a:t>Jolly Phonics</a:t>
            </a:r>
          </a:p>
        </p:txBody>
      </p:sp>
      <p:sp>
        <p:nvSpPr>
          <p:cNvPr id="32776" name="TextBox 4"/>
          <p:cNvSpPr txBox="1">
            <a:spLocks noChangeArrowheads="1"/>
          </p:cNvSpPr>
          <p:nvPr/>
        </p:nvSpPr>
        <p:spPr bwMode="auto">
          <a:xfrm>
            <a:off x="179388" y="3824288"/>
            <a:ext cx="86407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pPr>
            <a:r>
              <a:rPr lang="en-GB" altLang="en-US" sz="1800">
                <a:latin typeface="Arial" pitchFamily="34" charset="0"/>
              </a:rPr>
              <a:t>We have fun practising speech sounds, using games the children enjoy! </a:t>
            </a:r>
          </a:p>
        </p:txBody>
      </p:sp>
      <p:pic>
        <p:nvPicPr>
          <p:cNvPr id="32777" name="Picture 8" descr="Image result for twist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70513" y="5229225"/>
            <a:ext cx="1377950" cy="150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8"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29013" y="4429125"/>
            <a:ext cx="1619250"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9" name="Picture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48488" y="4411663"/>
            <a:ext cx="1947862" cy="1490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57338"/>
            <a:ext cx="8229600" cy="1143000"/>
          </a:xfrm>
          <a:solidFill>
            <a:schemeClr val="accent6">
              <a:lumMod val="40000"/>
              <a:lumOff val="60000"/>
            </a:schemeClr>
          </a:solidFill>
        </p:spPr>
        <p:txBody>
          <a:bodyPr/>
          <a:lstStyle/>
          <a:p>
            <a:pPr eaLnBrk="1" hangingPunct="1">
              <a:defRPr/>
            </a:pPr>
            <a:r>
              <a:rPr lang="en-GB" sz="3600" dirty="0" smtClean="0"/>
              <a:t>How can you support your child at home?</a:t>
            </a:r>
            <a:endParaRPr lang="en-GB" sz="3600" dirty="0"/>
          </a:p>
        </p:txBody>
      </p:sp>
      <p:pic>
        <p:nvPicPr>
          <p:cNvPr id="23555" name="Picture 6" descr="Image result for family playing games"/>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06638" y="3284538"/>
            <a:ext cx="4679950" cy="290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Picture 4"/>
          <p:cNvPicPr>
            <a:picLocks noChangeAspect="1"/>
          </p:cNvPicPr>
          <p:nvPr/>
        </p:nvPicPr>
        <p:blipFill>
          <a:blip r:embed="rId3">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4067175" y="230188"/>
            <a:ext cx="1009650"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304800" y="274638"/>
            <a:ext cx="8534400" cy="1143000"/>
          </a:xfrm>
          <a:prstGeom prst="rect">
            <a:avLst/>
          </a:prstGeom>
          <a:solidFill>
            <a:schemeClr val="accent6">
              <a:lumMod val="40000"/>
              <a:lumOff val="60000"/>
            </a:schemeClr>
          </a:solidFill>
        </p:spPr>
        <p:txBody>
          <a:bodyP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90000" fontAlgn="auto">
              <a:spcAft>
                <a:spcPts val="0"/>
              </a:spcAft>
              <a:defRPr/>
            </a:pPr>
            <a:r>
              <a:rPr lang="en-GB" dirty="0" smtClean="0"/>
              <a:t>What affects language development? </a:t>
            </a:r>
            <a:br>
              <a:rPr lang="en-GB" dirty="0" smtClean="0"/>
            </a:br>
            <a:r>
              <a:rPr lang="en-GB" dirty="0" smtClean="0"/>
              <a:t>Research evidence shows:</a:t>
            </a:r>
            <a:endParaRPr lang="en-GB" dirty="0"/>
          </a:p>
        </p:txBody>
      </p:sp>
      <p:sp>
        <p:nvSpPr>
          <p:cNvPr id="3" name="Content Placeholder 3"/>
          <p:cNvSpPr txBox="1">
            <a:spLocks/>
          </p:cNvSpPr>
          <p:nvPr/>
        </p:nvSpPr>
        <p:spPr>
          <a:xfrm>
            <a:off x="457200" y="1600200"/>
            <a:ext cx="3322638" cy="4525963"/>
          </a:xfrm>
          <a:prstGeom prst="rect">
            <a:avLst/>
          </a:prstGeom>
        </p:spPr>
        <p:txBody>
          <a:bodyPr>
            <a:normAutofit fontScale="70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fontAlgn="auto">
              <a:spcAft>
                <a:spcPts val="0"/>
              </a:spcAft>
              <a:buClr>
                <a:schemeClr val="tx1"/>
              </a:buClr>
              <a:defRPr/>
            </a:pPr>
            <a:r>
              <a:rPr lang="en-GB" dirty="0" smtClean="0"/>
              <a:t>The</a:t>
            </a:r>
            <a:r>
              <a:rPr lang="en-GB" b="1" dirty="0" smtClean="0"/>
              <a:t> </a:t>
            </a:r>
            <a:r>
              <a:rPr lang="en-GB" b="1" dirty="0" smtClean="0">
                <a:solidFill>
                  <a:srgbClr val="795EA5"/>
                </a:solidFill>
              </a:rPr>
              <a:t>amount</a:t>
            </a:r>
            <a:r>
              <a:rPr lang="en-GB" dirty="0" smtClean="0"/>
              <a:t> of language children hear is important </a:t>
            </a:r>
          </a:p>
          <a:p>
            <a:pPr fontAlgn="auto">
              <a:spcAft>
                <a:spcPts val="0"/>
              </a:spcAft>
              <a:buClr>
                <a:schemeClr val="tx1"/>
              </a:buClr>
              <a:buFont typeface="Arial" panose="020B0604020202020204" pitchFamily="34" charset="0"/>
              <a:buNone/>
              <a:defRPr/>
            </a:pPr>
            <a:endParaRPr lang="en-GB" dirty="0" smtClean="0"/>
          </a:p>
          <a:p>
            <a:pPr fontAlgn="auto">
              <a:spcAft>
                <a:spcPts val="0"/>
              </a:spcAft>
              <a:buClr>
                <a:schemeClr val="tx1"/>
              </a:buClr>
              <a:buFont typeface="Arial" panose="020B0604020202020204" pitchFamily="34" charset="0"/>
              <a:buNone/>
              <a:defRPr/>
            </a:pPr>
            <a:endParaRPr lang="en-GB" dirty="0" smtClean="0"/>
          </a:p>
          <a:p>
            <a:pPr fontAlgn="auto">
              <a:spcAft>
                <a:spcPts val="0"/>
              </a:spcAft>
              <a:buClr>
                <a:schemeClr val="tx1"/>
              </a:buClr>
              <a:defRPr/>
            </a:pPr>
            <a:r>
              <a:rPr lang="en-GB" b="1" dirty="0" smtClean="0">
                <a:solidFill>
                  <a:schemeClr val="accent4"/>
                </a:solidFill>
              </a:rPr>
              <a:t>What</a:t>
            </a:r>
            <a:r>
              <a:rPr lang="en-GB" b="1" dirty="0" smtClean="0"/>
              <a:t> </a:t>
            </a:r>
            <a:r>
              <a:rPr lang="en-GB" dirty="0" smtClean="0"/>
              <a:t>adults say to children is also important</a:t>
            </a:r>
          </a:p>
          <a:p>
            <a:pPr fontAlgn="auto">
              <a:spcAft>
                <a:spcPts val="0"/>
              </a:spcAft>
              <a:buClr>
                <a:schemeClr val="tx1"/>
              </a:buClr>
              <a:buFont typeface="Arial" panose="020B0604020202020204" pitchFamily="34" charset="0"/>
              <a:buNone/>
              <a:defRPr/>
            </a:pPr>
            <a:r>
              <a:rPr lang="en-GB" dirty="0" smtClean="0"/>
              <a:t/>
            </a:r>
            <a:br>
              <a:rPr lang="en-GB" dirty="0" smtClean="0"/>
            </a:br>
            <a:endParaRPr lang="en-GB" dirty="0" smtClean="0"/>
          </a:p>
          <a:p>
            <a:pPr fontAlgn="auto">
              <a:spcAft>
                <a:spcPts val="0"/>
              </a:spcAft>
              <a:buClr>
                <a:schemeClr val="tx1"/>
              </a:buClr>
              <a:buFont typeface="Arial" panose="020B0604020202020204" pitchFamily="34" charset="0"/>
              <a:buNone/>
              <a:defRPr/>
            </a:pPr>
            <a:endParaRPr lang="en-GB" dirty="0" smtClean="0"/>
          </a:p>
          <a:p>
            <a:pPr fontAlgn="auto">
              <a:spcAft>
                <a:spcPts val="0"/>
              </a:spcAft>
              <a:buClr>
                <a:schemeClr val="tx1"/>
              </a:buClr>
              <a:defRPr/>
            </a:pPr>
            <a:r>
              <a:rPr lang="en-GB" b="1" dirty="0" smtClean="0">
                <a:solidFill>
                  <a:srgbClr val="795EA5"/>
                </a:solidFill>
              </a:rPr>
              <a:t>Co operative interactions </a:t>
            </a:r>
            <a:r>
              <a:rPr lang="en-GB" dirty="0" smtClean="0"/>
              <a:t>are very important</a:t>
            </a:r>
            <a:endParaRPr lang="en-GB" b="1" dirty="0" smtClean="0"/>
          </a:p>
          <a:p>
            <a:pPr fontAlgn="auto">
              <a:spcAft>
                <a:spcPts val="0"/>
              </a:spcAft>
              <a:defRPr/>
            </a:pPr>
            <a:endParaRPr lang="en-GB" dirty="0" smtClean="0"/>
          </a:p>
          <a:p>
            <a:pPr fontAlgn="auto">
              <a:spcAft>
                <a:spcPts val="0"/>
              </a:spcAft>
              <a:defRPr/>
            </a:pPr>
            <a:endParaRPr lang="en-GB" dirty="0" smtClean="0"/>
          </a:p>
          <a:p>
            <a:pPr fontAlgn="auto">
              <a:spcAft>
                <a:spcPts val="0"/>
              </a:spcAft>
              <a:defRPr/>
            </a:pPr>
            <a:endParaRPr lang="en-GB" dirty="0"/>
          </a:p>
        </p:txBody>
      </p:sp>
      <p:sp>
        <p:nvSpPr>
          <p:cNvPr id="4" name="Content Placeholder 4"/>
          <p:cNvSpPr txBox="1">
            <a:spLocks/>
          </p:cNvSpPr>
          <p:nvPr/>
        </p:nvSpPr>
        <p:spPr>
          <a:xfrm>
            <a:off x="3924300" y="1600200"/>
            <a:ext cx="4751388" cy="4637088"/>
          </a:xfrm>
          <a:prstGeom prst="rect">
            <a:avLst/>
          </a:prstGeom>
        </p:spPr>
        <p:txBody>
          <a:bodyPr>
            <a:normAutofit fontScale="77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fontAlgn="auto">
              <a:lnSpc>
                <a:spcPct val="120000"/>
              </a:lnSpc>
              <a:spcAft>
                <a:spcPts val="0"/>
              </a:spcAft>
              <a:defRPr/>
            </a:pPr>
            <a:r>
              <a:rPr lang="en-GB" sz="2100" spc="10" dirty="0" smtClean="0"/>
              <a:t>The </a:t>
            </a:r>
            <a:r>
              <a:rPr lang="en-GB" sz="2100" b="1" spc="10" dirty="0" smtClean="0"/>
              <a:t>more</a:t>
            </a:r>
            <a:r>
              <a:rPr lang="en-GB" sz="2100" spc="10" dirty="0" smtClean="0"/>
              <a:t> they hear, the </a:t>
            </a:r>
            <a:r>
              <a:rPr lang="en-GB" sz="2100" b="1" spc="10" dirty="0" smtClean="0"/>
              <a:t>more time </a:t>
            </a:r>
            <a:r>
              <a:rPr lang="en-GB" sz="2100" spc="10" dirty="0" smtClean="0"/>
              <a:t>their parents spend talking with them and the </a:t>
            </a:r>
            <a:r>
              <a:rPr lang="en-GB" sz="2100" b="1" spc="10" dirty="0" smtClean="0"/>
              <a:t>more types of words</a:t>
            </a:r>
            <a:r>
              <a:rPr lang="en-GB" sz="2100" spc="10" dirty="0" smtClean="0"/>
              <a:t> they are exposed to, the more children use.</a:t>
            </a:r>
          </a:p>
          <a:p>
            <a:pPr fontAlgn="auto">
              <a:lnSpc>
                <a:spcPct val="120000"/>
              </a:lnSpc>
              <a:spcAft>
                <a:spcPts val="0"/>
              </a:spcAft>
              <a:buFont typeface="Arial" panose="020B0604020202020204" pitchFamily="34" charset="0"/>
              <a:buNone/>
              <a:defRPr/>
            </a:pPr>
            <a:endParaRPr lang="en-GB" sz="2100" spc="10" dirty="0" smtClean="0"/>
          </a:p>
          <a:p>
            <a:pPr fontAlgn="auto">
              <a:lnSpc>
                <a:spcPct val="120000"/>
              </a:lnSpc>
              <a:spcAft>
                <a:spcPts val="0"/>
              </a:spcAft>
              <a:buFont typeface="Arial" panose="020B0604020202020204" pitchFamily="34" charset="0"/>
              <a:buNone/>
              <a:defRPr/>
            </a:pPr>
            <a:endParaRPr lang="en-GB" sz="2100" spc="10" dirty="0" smtClean="0"/>
          </a:p>
          <a:p>
            <a:pPr fontAlgn="auto">
              <a:lnSpc>
                <a:spcPct val="120000"/>
              </a:lnSpc>
              <a:spcAft>
                <a:spcPts val="0"/>
              </a:spcAft>
              <a:buFont typeface="Arial" panose="020B0604020202020204" pitchFamily="34" charset="0"/>
              <a:buNone/>
              <a:defRPr/>
            </a:pPr>
            <a:endParaRPr lang="en-GB" sz="2100" spc="10" dirty="0" smtClean="0"/>
          </a:p>
          <a:p>
            <a:pPr fontAlgn="auto">
              <a:lnSpc>
                <a:spcPct val="120000"/>
              </a:lnSpc>
              <a:spcAft>
                <a:spcPts val="0"/>
              </a:spcAft>
              <a:defRPr/>
            </a:pPr>
            <a:r>
              <a:rPr lang="en-GB" sz="2100" spc="10" dirty="0" smtClean="0"/>
              <a:t>Children seem to develop strong language skills when parents ask </a:t>
            </a:r>
            <a:r>
              <a:rPr lang="en-GB" sz="2100" b="1" spc="10" dirty="0" smtClean="0"/>
              <a:t>open-ended questions</a:t>
            </a:r>
            <a:r>
              <a:rPr lang="en-GB" sz="2100" spc="10" dirty="0" smtClean="0"/>
              <a:t>, ask </a:t>
            </a:r>
            <a:r>
              <a:rPr lang="en-GB" sz="2100" b="1" spc="10" dirty="0" smtClean="0"/>
              <a:t>children to elaborate</a:t>
            </a:r>
            <a:r>
              <a:rPr lang="en-GB" sz="2100" spc="10" dirty="0" smtClean="0"/>
              <a:t>, and focus on </a:t>
            </a:r>
            <a:r>
              <a:rPr lang="en-GB" sz="2100" b="1" spc="10" dirty="0" smtClean="0"/>
              <a:t>topics of interest </a:t>
            </a:r>
            <a:r>
              <a:rPr lang="en-GB" sz="2100" spc="10" dirty="0" smtClean="0"/>
              <a:t>to the child. </a:t>
            </a:r>
            <a:r>
              <a:rPr lang="en-GB" sz="2100" b="1" spc="10" dirty="0" smtClean="0"/>
              <a:t>Responding to what the child is talking about</a:t>
            </a:r>
            <a:r>
              <a:rPr lang="en-GB" sz="2100" spc="10" dirty="0" smtClean="0"/>
              <a:t> and </a:t>
            </a:r>
            <a:r>
              <a:rPr lang="en-GB" sz="2100" b="1" spc="10" dirty="0" smtClean="0"/>
              <a:t>having familiar routines</a:t>
            </a:r>
            <a:r>
              <a:rPr lang="en-GB" sz="2100" spc="10" dirty="0" smtClean="0"/>
              <a:t> also promote shared understanding.</a:t>
            </a:r>
            <a:br>
              <a:rPr lang="en-GB" sz="2100" spc="10" dirty="0" smtClean="0"/>
            </a:br>
            <a:endParaRPr lang="en-GB" sz="2100" spc="10" dirty="0" smtClean="0"/>
          </a:p>
          <a:p>
            <a:pPr fontAlgn="auto">
              <a:lnSpc>
                <a:spcPct val="120000"/>
              </a:lnSpc>
              <a:spcAft>
                <a:spcPts val="0"/>
              </a:spcAft>
              <a:defRPr/>
            </a:pPr>
            <a:r>
              <a:rPr lang="en-GB" sz="2100" spc="10" dirty="0" smtClean="0"/>
              <a:t>Conversations about </a:t>
            </a:r>
            <a:r>
              <a:rPr lang="en-GB" sz="2100" b="1" spc="10" dirty="0" smtClean="0"/>
              <a:t>how people feel</a:t>
            </a:r>
            <a:r>
              <a:rPr lang="en-GB" sz="2100" spc="10" dirty="0" smtClean="0"/>
              <a:t> and </a:t>
            </a:r>
            <a:r>
              <a:rPr lang="en-GB" sz="2100" b="1" spc="10" dirty="0" smtClean="0"/>
              <a:t>how that affects what they do</a:t>
            </a:r>
            <a:r>
              <a:rPr lang="en-GB" sz="2100" spc="10" dirty="0" smtClean="0"/>
              <a:t>, are important in learning social communication skills.</a:t>
            </a:r>
            <a:endParaRPr lang="en-US" sz="2100" spc="10" dirty="0" smtClean="0"/>
          </a:p>
          <a:p>
            <a:pPr fontAlgn="auto">
              <a:spcAft>
                <a:spcPts val="0"/>
              </a:spcAft>
              <a:defRPr/>
            </a:pPr>
            <a:endParaRPr lang="en-GB" sz="2300" dirty="0" smtClean="0"/>
          </a:p>
          <a:p>
            <a:pPr fontAlgn="auto">
              <a:spcAft>
                <a:spcPts val="0"/>
              </a:spcAft>
              <a:defRPr/>
            </a:pPr>
            <a:endParaRPr lang="en-GB" sz="2300" dirty="0" smtClean="0"/>
          </a:p>
          <a:p>
            <a:pPr fontAlgn="auto">
              <a:spcAft>
                <a:spcPts val="0"/>
              </a:spcAft>
              <a:defRPr/>
            </a:pPr>
            <a:endParaRPr lang="en-GB"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7875"/>
          </a:xfrm>
          <a:solidFill>
            <a:schemeClr val="accent6">
              <a:lumMod val="40000"/>
              <a:lumOff val="60000"/>
            </a:schemeClr>
          </a:solidFill>
        </p:spPr>
        <p:txBody>
          <a:bodyPr/>
          <a:lstStyle/>
          <a:p>
            <a:pPr eaLnBrk="1" hangingPunct="1">
              <a:defRPr/>
            </a:pPr>
            <a:r>
              <a:rPr lang="en-GB" dirty="0" smtClean="0"/>
              <a:t>Top tips!</a:t>
            </a:r>
            <a:endParaRPr lang="en-GB" dirty="0"/>
          </a:p>
        </p:txBody>
      </p:sp>
      <p:sp>
        <p:nvSpPr>
          <p:cNvPr id="3" name="TextBox 2"/>
          <p:cNvSpPr txBox="1"/>
          <p:nvPr/>
        </p:nvSpPr>
        <p:spPr>
          <a:xfrm>
            <a:off x="755650" y="1125538"/>
            <a:ext cx="7777163" cy="5324475"/>
          </a:xfrm>
          <a:prstGeom prst="rect">
            <a:avLst/>
          </a:prstGeom>
          <a:noFill/>
        </p:spPr>
        <p:txBody>
          <a:bodyPr>
            <a:spAutoFit/>
          </a:bodyPr>
          <a:lstStyle/>
          <a:p>
            <a:pPr marL="285750" indent="-285750">
              <a:spcAft>
                <a:spcPts val="1200"/>
              </a:spcAft>
              <a:buFont typeface="Arial" panose="020B0604020202020204" pitchFamily="34" charset="0"/>
              <a:buChar char="•"/>
              <a:defRPr/>
            </a:pPr>
            <a:r>
              <a:rPr lang="en-GB" dirty="0"/>
              <a:t>Keep instructions simple – how many instructions are you giving your child in one go?</a:t>
            </a:r>
          </a:p>
          <a:p>
            <a:pPr marL="285750" indent="-285750">
              <a:spcAft>
                <a:spcPts val="1200"/>
              </a:spcAft>
              <a:buFont typeface="Arial" panose="020B0604020202020204" pitchFamily="34" charset="0"/>
              <a:buChar char="•"/>
              <a:defRPr/>
            </a:pPr>
            <a:r>
              <a:rPr lang="en-GB" dirty="0"/>
              <a:t>Allow your child opportunities and time to respond to you – ask open ended questions</a:t>
            </a:r>
          </a:p>
          <a:p>
            <a:pPr marL="285750" indent="-285750">
              <a:spcAft>
                <a:spcPts val="1200"/>
              </a:spcAft>
              <a:buFont typeface="Arial" panose="020B0604020202020204" pitchFamily="34" charset="0"/>
              <a:buChar char="•"/>
              <a:defRPr/>
            </a:pPr>
            <a:r>
              <a:rPr lang="en-GB" dirty="0"/>
              <a:t>Modelling good language. This is the adult repeating back correct or elaborated language rather than asking the child to repeat/correct: </a:t>
            </a:r>
          </a:p>
          <a:p>
            <a:pPr marL="715963" indent="-354013">
              <a:spcAft>
                <a:spcPts val="1200"/>
              </a:spcAft>
              <a:buFont typeface="Arial" panose="020B0604020202020204" pitchFamily="34" charset="0"/>
              <a:buChar char="•"/>
              <a:defRPr/>
            </a:pPr>
            <a:r>
              <a:rPr lang="en-GB" dirty="0"/>
              <a:t>Elaborate their observations: “look, bus” – “Yes big red bus”, “nice cake” – “delicious cake”</a:t>
            </a:r>
          </a:p>
          <a:p>
            <a:pPr marL="715963" indent="-354013">
              <a:spcAft>
                <a:spcPts val="1200"/>
              </a:spcAft>
              <a:buFont typeface="Arial" panose="020B0604020202020204" pitchFamily="34" charset="0"/>
              <a:buChar char="•"/>
              <a:defRPr/>
            </a:pPr>
            <a:r>
              <a:rPr lang="en-GB" dirty="0"/>
              <a:t>Re-order/extend a sentence: “Ball me kicking” – Yes, you are kicking the ball”, “Lady pushing pram.” – “The lady is pushing a pram.” </a:t>
            </a:r>
          </a:p>
          <a:p>
            <a:pPr marL="715963" indent="-354013">
              <a:spcAft>
                <a:spcPts val="1200"/>
              </a:spcAft>
              <a:buFont typeface="Arial" panose="020B0604020202020204" pitchFamily="34" charset="0"/>
              <a:buChar char="•"/>
              <a:defRPr/>
            </a:pPr>
            <a:r>
              <a:rPr lang="en-GB" dirty="0"/>
              <a:t>Correcting grammar: “I </a:t>
            </a:r>
            <a:r>
              <a:rPr lang="en-GB" dirty="0" err="1"/>
              <a:t>falled</a:t>
            </a:r>
            <a:r>
              <a:rPr lang="en-GB" dirty="0"/>
              <a:t> over!” “Oh dear, you fell over!”</a:t>
            </a:r>
          </a:p>
          <a:p>
            <a:pPr marL="715963" indent="-354013">
              <a:spcAft>
                <a:spcPts val="1200"/>
              </a:spcAft>
              <a:buFont typeface="Arial" panose="020B0604020202020204" pitchFamily="34" charset="0"/>
              <a:buChar char="•"/>
              <a:defRPr/>
            </a:pPr>
            <a:r>
              <a:rPr lang="en-GB" dirty="0"/>
              <a:t>Correcting speech sounds: “ a </a:t>
            </a:r>
            <a:r>
              <a:rPr lang="en-GB" dirty="0" err="1"/>
              <a:t>pider</a:t>
            </a:r>
            <a:r>
              <a:rPr lang="en-GB" dirty="0"/>
              <a:t>!” – “yes, a spider!” </a:t>
            </a:r>
          </a:p>
          <a:p>
            <a:pPr marL="361950" indent="-361950">
              <a:spcAft>
                <a:spcPts val="1200"/>
              </a:spcAft>
              <a:buFont typeface="Arial" panose="020B0604020202020204" pitchFamily="34" charset="0"/>
              <a:buChar char="•"/>
              <a:defRPr/>
            </a:pPr>
            <a:r>
              <a:rPr lang="en-GB" dirty="0"/>
              <a:t>Talk about what you are going to do ahead of doing it to give your child the opportunity to practise any new vocabulary</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p:cNvSpPr txBox="1">
            <a:spLocks/>
          </p:cNvSpPr>
          <p:nvPr/>
        </p:nvSpPr>
        <p:spPr bwMode="auto">
          <a:xfrm>
            <a:off x="227013" y="2349500"/>
            <a:ext cx="8686800"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889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lvl="2" algn="ctr" eaLnBrk="1" hangingPunct="1">
              <a:buFont typeface="Arial" pitchFamily="34" charset="0"/>
              <a:buNone/>
            </a:pPr>
            <a:r>
              <a:rPr lang="en-GB" altLang="en-US">
                <a:cs typeface="Arial" pitchFamily="34" charset="0"/>
              </a:rPr>
              <a:t>If you have any concerns that your child may have speech and language difficulties please speak to your child’s class teacher</a:t>
            </a:r>
          </a:p>
        </p:txBody>
      </p:sp>
      <p:pic>
        <p:nvPicPr>
          <p:cNvPr id="26627" name="Picture 4"/>
          <p:cNvPicPr>
            <a:picLocks noChangeAspect="1"/>
          </p:cNvPicPr>
          <p:nvPr/>
        </p:nvPicPr>
        <p:blipFill>
          <a:blip r:embed="rId2">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4014788" y="784225"/>
            <a:ext cx="1008062"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8" name="Picture 5" descr="Image result for speech and langu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6563" y="4005263"/>
            <a:ext cx="8162925" cy="149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White Template">
  <a:themeElements>
    <a:clrScheme name="">
      <a:dk1>
        <a:srgbClr val="000000"/>
      </a:dk1>
      <a:lt1>
        <a:srgbClr val="F1EBE1"/>
      </a:lt1>
      <a:dk2>
        <a:srgbClr val="FFFFFF"/>
      </a:dk2>
      <a:lt2>
        <a:srgbClr val="ED8000"/>
      </a:lt2>
      <a:accent1>
        <a:srgbClr val="009EC0"/>
      </a:accent1>
      <a:accent2>
        <a:srgbClr val="11568C"/>
      </a:accent2>
      <a:accent3>
        <a:srgbClr val="F7F3EE"/>
      </a:accent3>
      <a:accent4>
        <a:srgbClr val="000000"/>
      </a:accent4>
      <a:accent5>
        <a:srgbClr val="AACCDC"/>
      </a:accent5>
      <a:accent6>
        <a:srgbClr val="0E4D7E"/>
      </a:accent6>
      <a:hlink>
        <a:srgbClr val="74A18E"/>
      </a:hlink>
      <a:folHlink>
        <a:srgbClr val="A12830"/>
      </a:folHlink>
    </a:clrScheme>
    <a:fontScheme name="White Template">
      <a:majorFont>
        <a:latin typeface="FS Sophie"/>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hite Templa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White Templat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White Templat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White Templat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White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White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White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White Template 8">
        <a:dk1>
          <a:srgbClr val="808080"/>
        </a:dk1>
        <a:lt1>
          <a:srgbClr val="FFFFFF"/>
        </a:lt1>
        <a:dk2>
          <a:srgbClr val="628297"/>
        </a:dk2>
        <a:lt2>
          <a:srgbClr val="D0D9E0"/>
        </a:lt2>
        <a:accent1>
          <a:srgbClr val="00CC99"/>
        </a:accent1>
        <a:accent2>
          <a:srgbClr val="3333CC"/>
        </a:accent2>
        <a:accent3>
          <a:srgbClr val="B7C1C9"/>
        </a:accent3>
        <a:accent4>
          <a:srgbClr val="DADADA"/>
        </a:accent4>
        <a:accent5>
          <a:srgbClr val="AAE2CA"/>
        </a:accent5>
        <a:accent6>
          <a:srgbClr val="2D2DB9"/>
        </a:accent6>
        <a:hlink>
          <a:srgbClr val="CCCCFF"/>
        </a:hlink>
        <a:folHlink>
          <a:srgbClr val="B2B2B2"/>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1904</TotalTime>
  <Words>2540</Words>
  <Application>Microsoft Office PowerPoint</Application>
  <PresentationFormat>On-screen Show (4:3)</PresentationFormat>
  <Paragraphs>266</Paragraphs>
  <Slides>29</Slides>
  <Notes>14</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29</vt:i4>
      </vt:variant>
    </vt:vector>
  </HeadingPairs>
  <TitlesOfParts>
    <vt:vector size="40" baseType="lpstr">
      <vt:lpstr>Arial</vt:lpstr>
      <vt:lpstr>FS Sophie</vt:lpstr>
      <vt:lpstr>Wingdings</vt:lpstr>
      <vt:lpstr>Wingdings 3</vt:lpstr>
      <vt:lpstr>Calibri</vt:lpstr>
      <vt:lpstr>R Frutiger Roman</vt:lpstr>
      <vt:lpstr>Arial Bold</vt:lpstr>
      <vt:lpstr>Arabic Typesetting</vt:lpstr>
      <vt:lpstr>Courier New</vt:lpstr>
      <vt:lpstr>White Template</vt:lpstr>
      <vt:lpstr>Office Theme</vt:lpstr>
      <vt:lpstr>SEN Coffee Morning Speech &amp; Language </vt:lpstr>
      <vt:lpstr>Aims for this session</vt:lpstr>
      <vt:lpstr>PowerPoint Presentation</vt:lpstr>
      <vt:lpstr>PowerPoint Presentation</vt:lpstr>
      <vt:lpstr>A growing area of concern…</vt:lpstr>
      <vt:lpstr>PowerPoint Presentation</vt:lpstr>
      <vt:lpstr>What is speech, language and communication?</vt:lpstr>
      <vt:lpstr>Speech is…</vt:lpstr>
      <vt:lpstr>Language includes…</vt:lpstr>
      <vt:lpstr>Communication involves…</vt:lpstr>
      <vt:lpstr>PowerPoint Presentation</vt:lpstr>
      <vt:lpstr>PowerPoint Presentation</vt:lpstr>
      <vt:lpstr>How do we identify pupils’ S&amp;L needs?</vt:lpstr>
      <vt:lpstr>PowerPoint Presentation</vt:lpstr>
      <vt:lpstr>How do we support pupils identified with S&amp;L needs?</vt:lpstr>
      <vt:lpstr>How do we support pupils identified with S&amp;L needs?</vt:lpstr>
      <vt:lpstr>PowerPoint Presentation</vt:lpstr>
      <vt:lpstr>How S&amp;L is supported in class –  High Quality Teaching (HQT)</vt:lpstr>
      <vt:lpstr>What do the S&amp;L sessions involve?</vt:lpstr>
      <vt:lpstr>PowerPoint Presentation</vt:lpstr>
      <vt:lpstr>PowerPoint Presentation</vt:lpstr>
      <vt:lpstr>PowerPoint Presentation</vt:lpstr>
      <vt:lpstr>PowerPoint Presentation</vt:lpstr>
      <vt:lpstr>PowerPoint Presentation</vt:lpstr>
      <vt:lpstr>PowerPoint Presentation</vt:lpstr>
      <vt:lpstr>How can you support your child at home?</vt:lpstr>
      <vt:lpstr>PowerPoint Presentation</vt:lpstr>
      <vt:lpstr>Top tips!</vt:lpstr>
      <vt:lpstr>PowerPoint Presentation</vt:lpstr>
    </vt:vector>
  </TitlesOfParts>
  <Company>Education Bradford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Introduction to Speech, Language and Communication difficulties.</dc:title>
  <dc:creator>catherine.pass</dc:creator>
  <cp:lastModifiedBy>jcampbell</cp:lastModifiedBy>
  <cp:revision>131</cp:revision>
  <dcterms:created xsi:type="dcterms:W3CDTF">2008-11-18T13:36:25Z</dcterms:created>
  <dcterms:modified xsi:type="dcterms:W3CDTF">2017-05-11T10:18:12Z</dcterms:modified>
</cp:coreProperties>
</file>